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88" r:id="rId2"/>
    <p:sldId id="669" r:id="rId3"/>
    <p:sldId id="1563" r:id="rId4"/>
    <p:sldId id="551" r:id="rId5"/>
    <p:sldId id="553" r:id="rId6"/>
    <p:sldId id="1564" r:id="rId7"/>
    <p:sldId id="1567" r:id="rId8"/>
    <p:sldId id="590" r:id="rId9"/>
    <p:sldId id="670" r:id="rId10"/>
    <p:sldId id="1565" r:id="rId11"/>
    <p:sldId id="671" r:id="rId12"/>
    <p:sldId id="513" r:id="rId13"/>
    <p:sldId id="488" r:id="rId14"/>
    <p:sldId id="520" r:id="rId15"/>
    <p:sldId id="496" r:id="rId16"/>
    <p:sldId id="494" r:id="rId17"/>
    <p:sldId id="527" r:id="rId18"/>
    <p:sldId id="330" r:id="rId19"/>
    <p:sldId id="1566" r:id="rId20"/>
    <p:sldId id="1263" r:id="rId21"/>
    <p:sldId id="2156" r:id="rId22"/>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ardp" initials="" lastIdx="44" clrIdx="0"/>
  <p:cmAuthor id="1" name="hdiamon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B0D"/>
    <a:srgbClr val="00A5E3"/>
    <a:srgbClr val="37B921"/>
    <a:srgbClr val="EF7622"/>
    <a:srgbClr val="BD2E2B"/>
    <a:srgbClr val="5C6F7B"/>
    <a:srgbClr val="85211F"/>
    <a:srgbClr val="3FAE2A"/>
    <a:srgbClr val="E98300"/>
    <a:srgbClr val="903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2" autoAdjust="0"/>
    <p:restoredTop sz="86418" autoAdjust="0"/>
  </p:normalViewPr>
  <p:slideViewPr>
    <p:cSldViewPr>
      <p:cViewPr varScale="1">
        <p:scale>
          <a:sx n="112" d="100"/>
          <a:sy n="112" d="100"/>
        </p:scale>
        <p:origin x="968" y="192"/>
      </p:cViewPr>
      <p:guideLst>
        <p:guide orient="horz" pos="2160"/>
        <p:guide pos="3840"/>
      </p:guideLst>
    </p:cSldViewPr>
  </p:slideViewPr>
  <p:outlineViewPr>
    <p:cViewPr>
      <p:scale>
        <a:sx n="33" d="100"/>
        <a:sy n="33" d="100"/>
      </p:scale>
      <p:origin x="0" y="218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165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70859237058"/>
          <c:y val="2.34970169349892E-2"/>
          <c:w val="0.80029140762941997"/>
          <c:h val="0.931456319521212"/>
        </c:manualLayout>
      </c:layout>
      <c:barChart>
        <c:barDir val="bar"/>
        <c:grouping val="percentStacked"/>
        <c:varyColors val="0"/>
        <c:ser>
          <c:idx val="0"/>
          <c:order val="0"/>
          <c:tx>
            <c:strRef>
              <c:f>Sheet1!$B$1</c:f>
              <c:strCache>
                <c:ptCount val="1"/>
                <c:pt idx="0">
                  <c:v> 2</c:v>
                </c:pt>
              </c:strCache>
            </c:strRef>
          </c:tx>
          <c:spPr>
            <a:solidFill>
              <a:srgbClr val="0F2D52"/>
            </a:solidFill>
            <a:ln w="44450">
              <a:solidFill>
                <a:schemeClr val="bg1"/>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Overall</c:v>
                </c:pt>
                <c:pt idx="2">
                  <c:v>White</c:v>
                </c:pt>
                <c:pt idx="3">
                  <c:v>Voter of Color</c:v>
                </c:pt>
                <c:pt idx="5">
                  <c:v>White Men</c:v>
                </c:pt>
                <c:pt idx="6">
                  <c:v>White Women</c:v>
                </c:pt>
                <c:pt idx="8">
                  <c:v>White &lt;55</c:v>
                </c:pt>
                <c:pt idx="9">
                  <c:v>White 55+</c:v>
                </c:pt>
                <c:pt idx="11">
                  <c:v>White Non-College</c:v>
                </c:pt>
                <c:pt idx="12">
                  <c:v>White College</c:v>
                </c:pt>
                <c:pt idx="14">
                  <c:v>Aurora</c:v>
                </c:pt>
                <c:pt idx="15">
                  <c:v>Rest of Arapahoe</c:v>
                </c:pt>
                <c:pt idx="16">
                  <c:v>Douglas + Adams</c:v>
                </c:pt>
              </c:strCache>
            </c:strRef>
          </c:cat>
          <c:val>
            <c:numRef>
              <c:f>Sheet1!$B$2:$B$18</c:f>
              <c:numCache>
                <c:formatCode>General</c:formatCode>
                <c:ptCount val="17"/>
              </c:numCache>
            </c:numRef>
          </c:val>
          <c:extLst>
            <c:ext xmlns:c16="http://schemas.microsoft.com/office/drawing/2014/chart" uri="{C3380CC4-5D6E-409C-BE32-E72D297353CC}">
              <c16:uniqueId val="{00000000-ABB7-4506-B4B4-1F314F3C404D}"/>
            </c:ext>
          </c:extLst>
        </c:ser>
        <c:ser>
          <c:idx val="1"/>
          <c:order val="1"/>
          <c:tx>
            <c:strRef>
              <c:f>Sheet1!$C$1</c:f>
              <c:strCache>
                <c:ptCount val="1"/>
                <c:pt idx="0">
                  <c:v>Blue</c:v>
                </c:pt>
              </c:strCache>
            </c:strRef>
          </c:tx>
          <c:spPr>
            <a:solidFill>
              <a:srgbClr val="0083BF"/>
            </a:solidFill>
            <a:ln w="3810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Overall</c:v>
                </c:pt>
                <c:pt idx="2">
                  <c:v>White</c:v>
                </c:pt>
                <c:pt idx="3">
                  <c:v>Voter of Color</c:v>
                </c:pt>
                <c:pt idx="5">
                  <c:v>White Men</c:v>
                </c:pt>
                <c:pt idx="6">
                  <c:v>White Women</c:v>
                </c:pt>
                <c:pt idx="8">
                  <c:v>White &lt;55</c:v>
                </c:pt>
                <c:pt idx="9">
                  <c:v>White 55+</c:v>
                </c:pt>
                <c:pt idx="11">
                  <c:v>White Non-College</c:v>
                </c:pt>
                <c:pt idx="12">
                  <c:v>White College</c:v>
                </c:pt>
                <c:pt idx="14">
                  <c:v>Aurora</c:v>
                </c:pt>
                <c:pt idx="15">
                  <c:v>Rest of Arapahoe</c:v>
                </c:pt>
                <c:pt idx="16">
                  <c:v>Douglas + Adams</c:v>
                </c:pt>
              </c:strCache>
            </c:strRef>
          </c:cat>
          <c:val>
            <c:numRef>
              <c:f>Sheet1!$C$2:$C$18</c:f>
              <c:numCache>
                <c:formatCode>General</c:formatCode>
                <c:ptCount val="17"/>
                <c:pt idx="0" formatCode="0">
                  <c:v>45</c:v>
                </c:pt>
                <c:pt idx="2" formatCode="0">
                  <c:v>46</c:v>
                </c:pt>
                <c:pt idx="3" formatCode="0">
                  <c:v>65</c:v>
                </c:pt>
                <c:pt idx="5" formatCode="0">
                  <c:v>39</c:v>
                </c:pt>
                <c:pt idx="6" formatCode="0">
                  <c:v>51</c:v>
                </c:pt>
                <c:pt idx="8" formatCode="0">
                  <c:v>49</c:v>
                </c:pt>
                <c:pt idx="9" formatCode="0">
                  <c:v>41</c:v>
                </c:pt>
                <c:pt idx="11" formatCode="0">
                  <c:v>44</c:v>
                </c:pt>
                <c:pt idx="12" formatCode="0">
                  <c:v>48</c:v>
                </c:pt>
                <c:pt idx="14" formatCode="0">
                  <c:v>51</c:v>
                </c:pt>
                <c:pt idx="15" formatCode="0">
                  <c:v>52</c:v>
                </c:pt>
                <c:pt idx="16" formatCode="0">
                  <c:v>36</c:v>
                </c:pt>
              </c:numCache>
            </c:numRef>
          </c:val>
          <c:extLst>
            <c:ext xmlns:c16="http://schemas.microsoft.com/office/drawing/2014/chart" uri="{C3380CC4-5D6E-409C-BE32-E72D297353CC}">
              <c16:uniqueId val="{00000001-ABB7-4506-B4B4-1F314F3C404D}"/>
            </c:ext>
          </c:extLst>
        </c:ser>
        <c:ser>
          <c:idx val="2"/>
          <c:order val="2"/>
          <c:tx>
            <c:strRef>
              <c:f>Sheet1!$D$1</c:f>
              <c:strCache>
                <c:ptCount val="1"/>
                <c:pt idx="0">
                  <c:v>Green</c:v>
                </c:pt>
              </c:strCache>
            </c:strRef>
          </c:tx>
          <c:spPr>
            <a:solidFill>
              <a:srgbClr val="72BF44"/>
            </a:solidFill>
            <a:ln w="4445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Overall</c:v>
                </c:pt>
                <c:pt idx="2">
                  <c:v>White</c:v>
                </c:pt>
                <c:pt idx="3">
                  <c:v>Voter of Color</c:v>
                </c:pt>
                <c:pt idx="5">
                  <c:v>White Men</c:v>
                </c:pt>
                <c:pt idx="6">
                  <c:v>White Women</c:v>
                </c:pt>
                <c:pt idx="8">
                  <c:v>White &lt;55</c:v>
                </c:pt>
                <c:pt idx="9">
                  <c:v>White 55+</c:v>
                </c:pt>
                <c:pt idx="11">
                  <c:v>White Non-College</c:v>
                </c:pt>
                <c:pt idx="12">
                  <c:v>White College</c:v>
                </c:pt>
                <c:pt idx="14">
                  <c:v>Aurora</c:v>
                </c:pt>
                <c:pt idx="15">
                  <c:v>Rest of Arapahoe</c:v>
                </c:pt>
                <c:pt idx="16">
                  <c:v>Douglas + Adams</c:v>
                </c:pt>
              </c:strCache>
            </c:strRef>
          </c:cat>
          <c:val>
            <c:numRef>
              <c:f>Sheet1!$D$2:$D$18</c:f>
              <c:numCache>
                <c:formatCode>General</c:formatCode>
                <c:ptCount val="17"/>
              </c:numCache>
            </c:numRef>
          </c:val>
          <c:extLst>
            <c:ext xmlns:c16="http://schemas.microsoft.com/office/drawing/2014/chart" uri="{C3380CC4-5D6E-409C-BE32-E72D297353CC}">
              <c16:uniqueId val="{00000002-ABB7-4506-B4B4-1F314F3C404D}"/>
            </c:ext>
          </c:extLst>
        </c:ser>
        <c:ser>
          <c:idx val="3"/>
          <c:order val="3"/>
          <c:tx>
            <c:strRef>
              <c:f>Sheet1!$E$1</c:f>
              <c:strCache>
                <c:ptCount val="1"/>
                <c:pt idx="0">
                  <c:v>Gray</c:v>
                </c:pt>
              </c:strCache>
            </c:strRef>
          </c:tx>
          <c:spPr>
            <a:solidFill>
              <a:srgbClr val="5E5F5C">
                <a:lumMod val="40000"/>
                <a:lumOff val="60000"/>
              </a:srgbClr>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Overall</c:v>
                </c:pt>
                <c:pt idx="2">
                  <c:v>White</c:v>
                </c:pt>
                <c:pt idx="3">
                  <c:v>Voter of Color</c:v>
                </c:pt>
                <c:pt idx="5">
                  <c:v>White Men</c:v>
                </c:pt>
                <c:pt idx="6">
                  <c:v>White Women</c:v>
                </c:pt>
                <c:pt idx="8">
                  <c:v>White &lt;55</c:v>
                </c:pt>
                <c:pt idx="9">
                  <c:v>White 55+</c:v>
                </c:pt>
                <c:pt idx="11">
                  <c:v>White Non-College</c:v>
                </c:pt>
                <c:pt idx="12">
                  <c:v>White College</c:v>
                </c:pt>
                <c:pt idx="14">
                  <c:v>Aurora</c:v>
                </c:pt>
                <c:pt idx="15">
                  <c:v>Rest of Arapahoe</c:v>
                </c:pt>
                <c:pt idx="16">
                  <c:v>Douglas + Adams</c:v>
                </c:pt>
              </c:strCache>
            </c:strRef>
          </c:cat>
          <c:val>
            <c:numRef>
              <c:f>Sheet1!$E$2:$E$18</c:f>
              <c:numCache>
                <c:formatCode>General</c:formatCode>
                <c:ptCount val="17"/>
                <c:pt idx="0" formatCode="0">
                  <c:v>8</c:v>
                </c:pt>
                <c:pt idx="2" formatCode="0">
                  <c:v>7</c:v>
                </c:pt>
                <c:pt idx="3" formatCode="0">
                  <c:v>7</c:v>
                </c:pt>
                <c:pt idx="5" formatCode="0">
                  <c:v>5</c:v>
                </c:pt>
                <c:pt idx="6" formatCode="0">
                  <c:v>9</c:v>
                </c:pt>
                <c:pt idx="8" formatCode="0">
                  <c:v>11</c:v>
                </c:pt>
                <c:pt idx="9" formatCode="0">
                  <c:v>4</c:v>
                </c:pt>
                <c:pt idx="11" formatCode="0">
                  <c:v>7</c:v>
                </c:pt>
                <c:pt idx="12" formatCode="0">
                  <c:v>7</c:v>
                </c:pt>
                <c:pt idx="14" formatCode="0">
                  <c:v>6</c:v>
                </c:pt>
                <c:pt idx="15" formatCode="0">
                  <c:v>8</c:v>
                </c:pt>
                <c:pt idx="16" formatCode="0">
                  <c:v>11</c:v>
                </c:pt>
              </c:numCache>
            </c:numRef>
          </c:val>
          <c:extLst>
            <c:ext xmlns:c16="http://schemas.microsoft.com/office/drawing/2014/chart" uri="{C3380CC4-5D6E-409C-BE32-E72D297353CC}">
              <c16:uniqueId val="{00000003-ABB7-4506-B4B4-1F314F3C404D}"/>
            </c:ext>
          </c:extLst>
        </c:ser>
        <c:ser>
          <c:idx val="4"/>
          <c:order val="4"/>
          <c:tx>
            <c:strRef>
              <c:f>Sheet1!$F$1</c:f>
              <c:strCache>
                <c:ptCount val="1"/>
                <c:pt idx="0">
                  <c:v>Orange</c:v>
                </c:pt>
              </c:strCache>
            </c:strRef>
          </c:tx>
          <c:spPr>
            <a:solidFill>
              <a:srgbClr val="F0A43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Overall</c:v>
                </c:pt>
                <c:pt idx="2">
                  <c:v>White</c:v>
                </c:pt>
                <c:pt idx="3">
                  <c:v>Voter of Color</c:v>
                </c:pt>
                <c:pt idx="5">
                  <c:v>White Men</c:v>
                </c:pt>
                <c:pt idx="6">
                  <c:v>White Women</c:v>
                </c:pt>
                <c:pt idx="8">
                  <c:v>White &lt;55</c:v>
                </c:pt>
                <c:pt idx="9">
                  <c:v>White 55+</c:v>
                </c:pt>
                <c:pt idx="11">
                  <c:v>White Non-College</c:v>
                </c:pt>
                <c:pt idx="12">
                  <c:v>White College</c:v>
                </c:pt>
                <c:pt idx="14">
                  <c:v>Aurora</c:v>
                </c:pt>
                <c:pt idx="15">
                  <c:v>Rest of Arapahoe</c:v>
                </c:pt>
                <c:pt idx="16">
                  <c:v>Douglas + Adams</c:v>
                </c:pt>
              </c:strCache>
            </c:strRef>
          </c:cat>
          <c:val>
            <c:numRef>
              <c:f>Sheet1!$F$2:$F$18</c:f>
              <c:numCache>
                <c:formatCode>General</c:formatCode>
                <c:ptCount val="17"/>
              </c:numCache>
            </c:numRef>
          </c:val>
          <c:extLst>
            <c:ext xmlns:c16="http://schemas.microsoft.com/office/drawing/2014/chart" uri="{C3380CC4-5D6E-409C-BE32-E72D297353CC}">
              <c16:uniqueId val="{00000004-ABB7-4506-B4B4-1F314F3C404D}"/>
            </c:ext>
          </c:extLst>
        </c:ser>
        <c:ser>
          <c:idx val="5"/>
          <c:order val="5"/>
          <c:tx>
            <c:strRef>
              <c:f>Sheet1!$G$1</c:f>
              <c:strCache>
                <c:ptCount val="1"/>
                <c:pt idx="0">
                  <c:v>Red</c:v>
                </c:pt>
              </c:strCache>
            </c:strRef>
          </c:tx>
          <c:spPr>
            <a:solidFill>
              <a:srgbClr val="D32329"/>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Overall</c:v>
                </c:pt>
                <c:pt idx="2">
                  <c:v>White</c:v>
                </c:pt>
                <c:pt idx="3">
                  <c:v>Voter of Color</c:v>
                </c:pt>
                <c:pt idx="5">
                  <c:v>White Men</c:v>
                </c:pt>
                <c:pt idx="6">
                  <c:v>White Women</c:v>
                </c:pt>
                <c:pt idx="8">
                  <c:v>White &lt;55</c:v>
                </c:pt>
                <c:pt idx="9">
                  <c:v>White 55+</c:v>
                </c:pt>
                <c:pt idx="11">
                  <c:v>White Non-College</c:v>
                </c:pt>
                <c:pt idx="12">
                  <c:v>White College</c:v>
                </c:pt>
                <c:pt idx="14">
                  <c:v>Aurora</c:v>
                </c:pt>
                <c:pt idx="15">
                  <c:v>Rest of Arapahoe</c:v>
                </c:pt>
                <c:pt idx="16">
                  <c:v>Douglas + Adams</c:v>
                </c:pt>
              </c:strCache>
            </c:strRef>
          </c:cat>
          <c:val>
            <c:numRef>
              <c:f>Sheet1!$G$2:$G$18</c:f>
              <c:numCache>
                <c:formatCode>General</c:formatCode>
                <c:ptCount val="17"/>
                <c:pt idx="0" formatCode="0">
                  <c:v>47</c:v>
                </c:pt>
                <c:pt idx="2" formatCode="0">
                  <c:v>47</c:v>
                </c:pt>
                <c:pt idx="3" formatCode="0">
                  <c:v>28</c:v>
                </c:pt>
                <c:pt idx="5" formatCode="0">
                  <c:v>56</c:v>
                </c:pt>
                <c:pt idx="6" formatCode="0">
                  <c:v>40</c:v>
                </c:pt>
                <c:pt idx="8" formatCode="0">
                  <c:v>40</c:v>
                </c:pt>
                <c:pt idx="9" formatCode="0">
                  <c:v>55</c:v>
                </c:pt>
                <c:pt idx="11" formatCode="0">
                  <c:v>49</c:v>
                </c:pt>
                <c:pt idx="12" formatCode="0">
                  <c:v>45</c:v>
                </c:pt>
                <c:pt idx="14">
                  <c:v>43</c:v>
                </c:pt>
                <c:pt idx="15" formatCode="0">
                  <c:v>40</c:v>
                </c:pt>
                <c:pt idx="16" formatCode="0">
                  <c:v>53</c:v>
                </c:pt>
              </c:numCache>
            </c:numRef>
          </c:val>
          <c:extLst>
            <c:ext xmlns:c16="http://schemas.microsoft.com/office/drawing/2014/chart" uri="{C3380CC4-5D6E-409C-BE32-E72D297353CC}">
              <c16:uniqueId val="{00000005-ABB7-4506-B4B4-1F314F3C404D}"/>
            </c:ext>
          </c:extLst>
        </c:ser>
        <c:ser>
          <c:idx val="6"/>
          <c:order val="6"/>
          <c:tx>
            <c:strRef>
              <c:f>Sheet1!$H$1</c:f>
              <c:strCache>
                <c:ptCount val="1"/>
                <c:pt idx="0">
                  <c:v>Dark Red</c:v>
                </c:pt>
              </c:strCache>
            </c:strRef>
          </c:tx>
          <c:spPr>
            <a:solidFill>
              <a:srgbClr val="840B0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Overall</c:v>
                </c:pt>
                <c:pt idx="2">
                  <c:v>White</c:v>
                </c:pt>
                <c:pt idx="3">
                  <c:v>Voter of Color</c:v>
                </c:pt>
                <c:pt idx="5">
                  <c:v>White Men</c:v>
                </c:pt>
                <c:pt idx="6">
                  <c:v>White Women</c:v>
                </c:pt>
                <c:pt idx="8">
                  <c:v>White &lt;55</c:v>
                </c:pt>
                <c:pt idx="9">
                  <c:v>White 55+</c:v>
                </c:pt>
                <c:pt idx="11">
                  <c:v>White Non-College</c:v>
                </c:pt>
                <c:pt idx="12">
                  <c:v>White College</c:v>
                </c:pt>
                <c:pt idx="14">
                  <c:v>Aurora</c:v>
                </c:pt>
                <c:pt idx="15">
                  <c:v>Rest of Arapahoe</c:v>
                </c:pt>
                <c:pt idx="16">
                  <c:v>Douglas + Adams</c:v>
                </c:pt>
              </c:strCache>
            </c:strRef>
          </c:cat>
          <c:val>
            <c:numRef>
              <c:f>Sheet1!$H$2:$H$18</c:f>
              <c:numCache>
                <c:formatCode>General</c:formatCode>
                <c:ptCount val="17"/>
              </c:numCache>
            </c:numRef>
          </c:val>
          <c:extLst>
            <c:ext xmlns:c16="http://schemas.microsoft.com/office/drawing/2014/chart" uri="{C3380CC4-5D6E-409C-BE32-E72D297353CC}">
              <c16:uniqueId val="{00000006-ABB7-4506-B4B4-1F314F3C404D}"/>
            </c:ext>
          </c:extLst>
        </c:ser>
        <c:dLbls>
          <c:showLegendKey val="0"/>
          <c:showVal val="0"/>
          <c:showCatName val="0"/>
          <c:showSerName val="0"/>
          <c:showPercent val="0"/>
          <c:showBubbleSize val="0"/>
        </c:dLbls>
        <c:gapWidth val="10"/>
        <c:overlap val="100"/>
        <c:axId val="-1785373728"/>
        <c:axId val="-1785370976"/>
      </c:barChart>
      <c:catAx>
        <c:axId val="-1785373728"/>
        <c:scaling>
          <c:orientation val="maxMin"/>
        </c:scaling>
        <c:delete val="0"/>
        <c:axPos val="l"/>
        <c:numFmt formatCode="General" sourceLinked="0"/>
        <c:majorTickMark val="out"/>
        <c:minorTickMark val="none"/>
        <c:tickLblPos val="nextTo"/>
        <c:spPr>
          <a:ln>
            <a:noFill/>
          </a:ln>
        </c:spPr>
        <c:txPr>
          <a:bodyPr/>
          <a:lstStyle/>
          <a:p>
            <a:pPr>
              <a:defRPr sz="1300" baseline="0">
                <a:solidFill>
                  <a:schemeClr val="tx1"/>
                </a:solidFill>
                <a:latin typeface="Arial" charset="0"/>
                <a:cs typeface="Calibri (Body)"/>
              </a:defRPr>
            </a:pPr>
            <a:endParaRPr lang="en-US"/>
          </a:p>
        </c:txPr>
        <c:crossAx val="-1785370976"/>
        <c:crosses val="autoZero"/>
        <c:auto val="1"/>
        <c:lblAlgn val="ctr"/>
        <c:lblOffset val="100"/>
        <c:noMultiLvlLbl val="0"/>
      </c:catAx>
      <c:valAx>
        <c:axId val="-1785370976"/>
        <c:scaling>
          <c:orientation val="minMax"/>
        </c:scaling>
        <c:delete val="1"/>
        <c:axPos val="t"/>
        <c:numFmt formatCode="0%" sourceLinked="1"/>
        <c:majorTickMark val="out"/>
        <c:minorTickMark val="none"/>
        <c:tickLblPos val="none"/>
        <c:crossAx val="-1785373728"/>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45419788121285E-2"/>
          <c:y val="6.4539559653379153E-2"/>
          <c:w val="0.87062775494461075"/>
          <c:h val="0.75799810759147002"/>
        </c:manualLayout>
      </c:layout>
      <c:lineChart>
        <c:grouping val="standard"/>
        <c:varyColors val="0"/>
        <c:ser>
          <c:idx val="0"/>
          <c:order val="0"/>
          <c:tx>
            <c:strRef>
              <c:f>Sheet1!$A$2</c:f>
              <c:strCache>
                <c:ptCount val="1"/>
                <c:pt idx="0">
                  <c:v>Kopser</c:v>
                </c:pt>
              </c:strCache>
            </c:strRef>
          </c:tx>
          <c:spPr>
            <a:ln w="44450">
              <a:solidFill>
                <a:schemeClr val="accent1">
                  <a:alpha val="50000"/>
                </a:schemeClr>
              </a:solidFill>
              <a:prstDash val="solid"/>
            </a:ln>
          </c:spPr>
          <c:marker>
            <c:symbol val="circle"/>
            <c:size val="5"/>
            <c:spPr>
              <a:solidFill>
                <a:schemeClr val="accent1"/>
              </a:solidFill>
              <a:ln>
                <a:solidFill>
                  <a:schemeClr val="accent1">
                    <a:alpha val="50000"/>
                  </a:schemeClr>
                </a:solidFill>
              </a:ln>
            </c:spPr>
          </c:marker>
          <c:dLbls>
            <c:dLbl>
              <c:idx val="0"/>
              <c:layout>
                <c:manualLayout>
                  <c:x val="-2.231489559514754E-2"/>
                  <c:y val="5.527238910564436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6515338134710683E-2"/>
                      <c:h val="5.6380972392220216E-2"/>
                    </c:manualLayout>
                  </c15:layout>
                </c:ext>
                <c:ext xmlns:c16="http://schemas.microsoft.com/office/drawing/2014/chart" uri="{C3380CC4-5D6E-409C-BE32-E72D297353CC}">
                  <c16:uniqueId val="{00000000-E594-468E-8F87-A3BCFED4E7D2}"/>
                </c:ext>
              </c:extLst>
            </c:dLbl>
            <c:dLbl>
              <c:idx val="1"/>
              <c:layout>
                <c:manualLayout>
                  <c:x val="-2.2716877974711575E-2"/>
                  <c:y val="-4.2313586992736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94-468E-8F87-A3BCFED4E7D2}"/>
                </c:ext>
              </c:extLst>
            </c:dLbl>
            <c:dLbl>
              <c:idx val="3"/>
              <c:layout>
                <c:manualLayout>
                  <c:x val="-4.7634652715637438E-2"/>
                  <c:y val="-3.7915161693957394E-2"/>
                </c:manualLayout>
              </c:layout>
              <c:spPr>
                <a:noFill/>
                <a:ln>
                  <a:noFill/>
                </a:ln>
                <a:effectLst/>
              </c:spPr>
              <c:txPr>
                <a:bodyPr wrap="square" lIns="38100" tIns="19050" rIns="38100" bIns="19050" anchor="ctr">
                  <a:noAutofit/>
                </a:bodyPr>
                <a:lstStyle/>
                <a:p>
                  <a:pPr>
                    <a:defRPr sz="1400">
                      <a:solidFill>
                        <a:srgbClr val="0083BF"/>
                      </a:solidFill>
                      <a:latin typeface="+mn-lt"/>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8.321606190740212E-2"/>
                      <c:h val="7.9167356308991285E-2"/>
                    </c:manualLayout>
                  </c15:layout>
                </c:ext>
                <c:ext xmlns:c16="http://schemas.microsoft.com/office/drawing/2014/chart" uri="{C3380CC4-5D6E-409C-BE32-E72D297353CC}">
                  <c16:uniqueId val="{00000002-E594-468E-8F87-A3BCFED4E7D2}"/>
                </c:ext>
              </c:extLst>
            </c:dLbl>
            <c:spPr>
              <a:noFill/>
              <a:ln>
                <a:noFill/>
              </a:ln>
              <a:effectLst/>
            </c:spPr>
            <c:txPr>
              <a:bodyPr wrap="square" lIns="38100" tIns="19050" rIns="38100" bIns="19050" anchor="ctr">
                <a:spAutoFit/>
              </a:bodyPr>
              <a:lstStyle/>
              <a:p>
                <a:pPr>
                  <a:defRPr sz="1400">
                    <a:solidFill>
                      <a:srgbClr val="0083BF"/>
                    </a:solidFill>
                    <a:latin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Initial</c:v>
                </c:pt>
                <c:pt idx="1">
                  <c:v>Informed Vote</c:v>
                </c:pt>
                <c:pt idx="2">
                  <c:v>Post-Attack and Response</c:v>
                </c:pt>
                <c:pt idx="3">
                  <c:v>Post Messaging</c:v>
                </c:pt>
              </c:strCache>
            </c:strRef>
          </c:cat>
          <c:val>
            <c:numRef>
              <c:f>Sheet1!$B$2:$E$2</c:f>
              <c:numCache>
                <c:formatCode>General</c:formatCode>
                <c:ptCount val="4"/>
                <c:pt idx="0">
                  <c:v>45</c:v>
                </c:pt>
                <c:pt idx="1">
                  <c:v>50</c:v>
                </c:pt>
                <c:pt idx="2">
                  <c:v>51</c:v>
                </c:pt>
                <c:pt idx="3">
                  <c:v>53</c:v>
                </c:pt>
              </c:numCache>
            </c:numRef>
          </c:val>
          <c:smooth val="0"/>
          <c:extLst>
            <c:ext xmlns:c16="http://schemas.microsoft.com/office/drawing/2014/chart" uri="{C3380CC4-5D6E-409C-BE32-E72D297353CC}">
              <c16:uniqueId val="{00000003-E594-468E-8F87-A3BCFED4E7D2}"/>
            </c:ext>
          </c:extLst>
        </c:ser>
        <c:ser>
          <c:idx val="1"/>
          <c:order val="1"/>
          <c:tx>
            <c:strRef>
              <c:f>Sheet1!$A$3</c:f>
              <c:strCache>
                <c:ptCount val="1"/>
                <c:pt idx="0">
                  <c:v>Roy</c:v>
                </c:pt>
              </c:strCache>
            </c:strRef>
          </c:tx>
          <c:spPr>
            <a:ln w="44450">
              <a:solidFill>
                <a:srgbClr val="D32329">
                  <a:alpha val="50000"/>
                </a:srgbClr>
              </a:solidFill>
              <a:prstDash val="solid"/>
            </a:ln>
          </c:spPr>
          <c:marker>
            <c:symbol val="circle"/>
            <c:size val="5"/>
            <c:spPr>
              <a:solidFill>
                <a:srgbClr val="D32329"/>
              </a:solidFill>
              <a:ln>
                <a:solidFill>
                  <a:srgbClr val="D32329">
                    <a:alpha val="50000"/>
                  </a:srgbClr>
                </a:solidFill>
              </a:ln>
            </c:spPr>
          </c:marker>
          <c:dLbls>
            <c:dLbl>
              <c:idx val="0"/>
              <c:layout>
                <c:manualLayout>
                  <c:x val="-2.2456253624518724E-2"/>
                  <c:y val="-6.4793840000483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6F-4655-B033-DB18D63532A9}"/>
                </c:ext>
              </c:extLst>
            </c:dLbl>
            <c:spPr>
              <a:noFill/>
              <a:ln>
                <a:noFill/>
              </a:ln>
              <a:effectLst/>
            </c:spPr>
            <c:txPr>
              <a:bodyPr wrap="square" lIns="38100" tIns="19050" rIns="38100" bIns="19050" anchor="ctr">
                <a:spAutoFit/>
              </a:bodyPr>
              <a:lstStyle/>
              <a:p>
                <a:pPr>
                  <a:defRPr sz="1400">
                    <a:solidFill>
                      <a:srgbClr val="D32329"/>
                    </a:solidFill>
                    <a:latin typeface="+mn-lt"/>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Initial</c:v>
                </c:pt>
                <c:pt idx="1">
                  <c:v>Informed Vote</c:v>
                </c:pt>
                <c:pt idx="2">
                  <c:v>Post-Attack and Response</c:v>
                </c:pt>
                <c:pt idx="3">
                  <c:v>Post Messaging</c:v>
                </c:pt>
              </c:strCache>
            </c:strRef>
          </c:cat>
          <c:val>
            <c:numRef>
              <c:f>Sheet1!$B$3:$E$3</c:f>
              <c:numCache>
                <c:formatCode>General</c:formatCode>
                <c:ptCount val="4"/>
                <c:pt idx="0">
                  <c:v>47</c:v>
                </c:pt>
                <c:pt idx="1">
                  <c:v>40</c:v>
                </c:pt>
                <c:pt idx="2">
                  <c:v>38</c:v>
                </c:pt>
                <c:pt idx="3">
                  <c:v>38</c:v>
                </c:pt>
              </c:numCache>
            </c:numRef>
          </c:val>
          <c:smooth val="0"/>
          <c:extLst>
            <c:ext xmlns:c16="http://schemas.microsoft.com/office/drawing/2014/chart" uri="{C3380CC4-5D6E-409C-BE32-E72D297353CC}">
              <c16:uniqueId val="{00000008-E594-468E-8F87-A3BCFED4E7D2}"/>
            </c:ext>
          </c:extLst>
        </c:ser>
        <c:ser>
          <c:idx val="2"/>
          <c:order val="2"/>
          <c:tx>
            <c:strRef>
              <c:f>Sheet1!$A$4</c:f>
              <c:strCache>
                <c:ptCount val="1"/>
                <c:pt idx="0">
                  <c:v>Undecided</c:v>
                </c:pt>
              </c:strCache>
            </c:strRef>
          </c:tx>
          <c:spPr>
            <a:ln w="44450">
              <a:solidFill>
                <a:srgbClr val="BFBFBD">
                  <a:alpha val="50000"/>
                </a:srgbClr>
              </a:solidFill>
            </a:ln>
          </c:spPr>
          <c:marker>
            <c:symbol val="circle"/>
            <c:size val="5"/>
            <c:spPr>
              <a:solidFill>
                <a:srgbClr val="BFBFBD"/>
              </a:solidFill>
              <a:ln w="9525">
                <a:solidFill>
                  <a:schemeClr val="bg2">
                    <a:alpha val="50000"/>
                  </a:schemeClr>
                </a:solidFill>
              </a:ln>
            </c:spPr>
          </c:marker>
          <c:dLbls>
            <c:dLbl>
              <c:idx val="0"/>
              <c:layout>
                <c:manualLayout>
                  <c:x val="-1.4751231229324441E-2"/>
                  <c:y val="-2.9518833713204417E-2"/>
                </c:manualLayout>
              </c:layout>
              <c:spPr>
                <a:noFill/>
                <a:ln>
                  <a:noFill/>
                </a:ln>
                <a:effectLst/>
              </c:spPr>
              <c:txPr>
                <a:bodyPr wrap="square" lIns="38100" tIns="19050" rIns="38100" bIns="19050" anchor="ctr" anchorCtr="0">
                  <a:noAutofit/>
                </a:bodyPr>
                <a:lstStyle/>
                <a:p>
                  <a:pPr algn="ctr">
                    <a:defRPr lang="en-US" sz="1400" b="1" i="0" u="none" strike="noStrike" kern="1200" baseline="0">
                      <a:solidFill>
                        <a:srgbClr val="BFBFBD"/>
                      </a:solidFill>
                      <a:latin typeface="+mn-lt"/>
                      <a:ea typeface="Arial Black"/>
                      <a:cs typeface="Arial Black"/>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94-468E-8F87-A3BCFED4E7D2}"/>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BFBFBD"/>
                    </a:solidFill>
                    <a:latin typeface="+mn-lt"/>
                    <a:ea typeface="Arial Black"/>
                    <a:cs typeface="Arial Black"/>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Initial</c:v>
                </c:pt>
                <c:pt idx="1">
                  <c:v>Informed Vote</c:v>
                </c:pt>
                <c:pt idx="2">
                  <c:v>Post-Attack and Response</c:v>
                </c:pt>
                <c:pt idx="3">
                  <c:v>Post Messaging</c:v>
                </c:pt>
              </c:strCache>
            </c:strRef>
          </c:cat>
          <c:val>
            <c:numRef>
              <c:f>Sheet1!$B$4:$E$4</c:f>
              <c:numCache>
                <c:formatCode>General</c:formatCode>
                <c:ptCount val="4"/>
                <c:pt idx="0">
                  <c:v>8</c:v>
                </c:pt>
                <c:pt idx="1">
                  <c:v>10</c:v>
                </c:pt>
                <c:pt idx="2">
                  <c:v>11</c:v>
                </c:pt>
                <c:pt idx="3">
                  <c:v>9</c:v>
                </c:pt>
              </c:numCache>
            </c:numRef>
          </c:val>
          <c:smooth val="0"/>
          <c:extLst>
            <c:ext xmlns:c16="http://schemas.microsoft.com/office/drawing/2014/chart" uri="{C3380CC4-5D6E-409C-BE32-E72D297353CC}">
              <c16:uniqueId val="{0000000C-E594-468E-8F87-A3BCFED4E7D2}"/>
            </c:ext>
          </c:extLst>
        </c:ser>
        <c:dLbls>
          <c:showLegendKey val="0"/>
          <c:showVal val="0"/>
          <c:showCatName val="0"/>
          <c:showSerName val="0"/>
          <c:showPercent val="0"/>
          <c:showBubbleSize val="0"/>
        </c:dLbls>
        <c:marker val="1"/>
        <c:smooth val="0"/>
        <c:axId val="-717593264"/>
        <c:axId val="-717590512"/>
      </c:lineChart>
      <c:catAx>
        <c:axId val="-717593264"/>
        <c:scaling>
          <c:orientation val="minMax"/>
        </c:scaling>
        <c:delete val="0"/>
        <c:axPos val="b"/>
        <c:numFmt formatCode="General" sourceLinked="0"/>
        <c:majorTickMark val="out"/>
        <c:minorTickMark val="none"/>
        <c:tickLblPos val="nextTo"/>
        <c:spPr>
          <a:ln w="12700">
            <a:solidFill>
              <a:schemeClr val="tx2"/>
            </a:solidFill>
            <a:prstDash val="solid"/>
          </a:ln>
        </c:spPr>
        <c:txPr>
          <a:bodyPr rot="0" vert="horz"/>
          <a:lstStyle/>
          <a:p>
            <a:pPr>
              <a:defRPr sz="1200" b="1" i="0" u="none" strike="noStrike" baseline="0">
                <a:solidFill>
                  <a:schemeClr val="tx1"/>
                </a:solidFill>
                <a:latin typeface="+mn-lt"/>
                <a:ea typeface="Arial"/>
                <a:cs typeface="Calibri"/>
              </a:defRPr>
            </a:pPr>
            <a:endParaRPr lang="en-US"/>
          </a:p>
        </c:txPr>
        <c:crossAx val="-717590512"/>
        <c:crossesAt val="0"/>
        <c:auto val="1"/>
        <c:lblAlgn val="ctr"/>
        <c:lblOffset val="100"/>
        <c:tickLblSkip val="1"/>
        <c:tickMarkSkip val="1"/>
        <c:noMultiLvlLbl val="0"/>
      </c:catAx>
      <c:valAx>
        <c:axId val="-717590512"/>
        <c:scaling>
          <c:orientation val="minMax"/>
          <c:max val="80"/>
          <c:min val="0"/>
        </c:scaling>
        <c:delete val="1"/>
        <c:axPos val="l"/>
        <c:numFmt formatCode="0%" sourceLinked="0"/>
        <c:majorTickMark val="out"/>
        <c:minorTickMark val="none"/>
        <c:tickLblPos val="nextTo"/>
        <c:crossAx val="-717593264"/>
        <c:crosses val="autoZero"/>
        <c:crossBetween val="midCat"/>
      </c:valAx>
      <c:spPr>
        <a:noFill/>
        <a:ln w="25400">
          <a:noFill/>
        </a:ln>
      </c:spPr>
    </c:plotArea>
    <c:plotVisOnly val="1"/>
    <c:dispBlanksAs val="gap"/>
    <c:showDLblsOverMax val="0"/>
  </c:chart>
  <c:spPr>
    <a:noFill/>
    <a:ln>
      <a:noFill/>
    </a:ln>
  </c:spPr>
  <c:txPr>
    <a:bodyPr/>
    <a:lstStyle/>
    <a:p>
      <a:pPr>
        <a:defRPr sz="1917" b="1" i="0" u="none" strike="noStrike" baseline="0">
          <a:solidFill>
            <a:schemeClr val="tx1"/>
          </a:solidFill>
          <a:latin typeface="Arial Black"/>
          <a:ea typeface="Arial Black"/>
          <a:cs typeface="Arial Black"/>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839379626327901"/>
          <c:y val="2.34970169349892E-2"/>
          <c:w val="0.61013981035739695"/>
          <c:h val="0.931456319521212"/>
        </c:manualLayout>
      </c:layout>
      <c:barChart>
        <c:barDir val="bar"/>
        <c:grouping val="percentStacked"/>
        <c:varyColors val="0"/>
        <c:ser>
          <c:idx val="0"/>
          <c:order val="0"/>
          <c:tx>
            <c:strRef>
              <c:f>Sheet1!$B$1</c:f>
              <c:strCache>
                <c:ptCount val="1"/>
                <c:pt idx="0">
                  <c:v>Dark Blue</c:v>
                </c:pt>
              </c:strCache>
            </c:strRef>
          </c:tx>
          <c:spPr>
            <a:solidFill>
              <a:srgbClr val="0C3B5D"/>
            </a:solidFill>
            <a:ln w="44450">
              <a:solidFill>
                <a:schemeClr val="bg1"/>
              </a:solidFill>
            </a:ln>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Calibri" panose="020F050202020403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Initial vote</c:v>
                </c:pt>
                <c:pt idx="1">
                  <c:v>Informed: PACs</c:v>
                </c:pt>
                <c:pt idx="2">
                  <c:v>Informed: Trump/Pelosi</c:v>
                </c:pt>
              </c:strCache>
            </c:strRef>
          </c:cat>
          <c:val>
            <c:numRef>
              <c:f>Sheet1!$B$2:$B$4</c:f>
              <c:numCache>
                <c:formatCode>General</c:formatCode>
                <c:ptCount val="3"/>
              </c:numCache>
            </c:numRef>
          </c:val>
          <c:extLst>
            <c:ext xmlns:c16="http://schemas.microsoft.com/office/drawing/2014/chart" uri="{C3380CC4-5D6E-409C-BE32-E72D297353CC}">
              <c16:uniqueId val="{00000000-9A87-4DA3-A99D-6D46E1473E4A}"/>
            </c:ext>
          </c:extLst>
        </c:ser>
        <c:ser>
          <c:idx val="1"/>
          <c:order val="1"/>
          <c:tx>
            <c:strRef>
              <c:f>Sheet1!$C$1</c:f>
              <c:strCache>
                <c:ptCount val="1"/>
                <c:pt idx="0">
                  <c:v>Blue</c:v>
                </c:pt>
              </c:strCache>
            </c:strRef>
          </c:tx>
          <c:spPr>
            <a:solidFill>
              <a:srgbClr val="0083BF"/>
            </a:solidFill>
            <a:ln w="4445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Initial vote</c:v>
                </c:pt>
                <c:pt idx="1">
                  <c:v>Informed: PACs</c:v>
                </c:pt>
                <c:pt idx="2">
                  <c:v>Informed: Trump/Pelosi</c:v>
                </c:pt>
              </c:strCache>
            </c:strRef>
          </c:cat>
          <c:val>
            <c:numRef>
              <c:f>Sheet1!$C$2:$C$4</c:f>
              <c:numCache>
                <c:formatCode>0</c:formatCode>
                <c:ptCount val="3"/>
                <c:pt idx="0">
                  <c:v>45</c:v>
                </c:pt>
                <c:pt idx="1">
                  <c:v>51</c:v>
                </c:pt>
                <c:pt idx="2">
                  <c:v>49</c:v>
                </c:pt>
              </c:numCache>
            </c:numRef>
          </c:val>
          <c:extLst>
            <c:ext xmlns:c16="http://schemas.microsoft.com/office/drawing/2014/chart" uri="{C3380CC4-5D6E-409C-BE32-E72D297353CC}">
              <c16:uniqueId val="{00000001-9A87-4DA3-A99D-6D46E1473E4A}"/>
            </c:ext>
          </c:extLst>
        </c:ser>
        <c:ser>
          <c:idx val="2"/>
          <c:order val="2"/>
          <c:tx>
            <c:strRef>
              <c:f>Sheet1!$D$1</c:f>
              <c:strCache>
                <c:ptCount val="1"/>
                <c:pt idx="0">
                  <c:v>Green</c:v>
                </c:pt>
              </c:strCache>
            </c:strRef>
          </c:tx>
          <c:spPr>
            <a:solidFill>
              <a:srgbClr val="43AE2A"/>
            </a:solidFill>
            <a:ln w="4445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Initial vote</c:v>
                </c:pt>
                <c:pt idx="1">
                  <c:v>Informed: PACs</c:v>
                </c:pt>
                <c:pt idx="2">
                  <c:v>Informed: Trump/Pelosi</c:v>
                </c:pt>
              </c:strCache>
            </c:strRef>
          </c:cat>
          <c:val>
            <c:numRef>
              <c:f>Sheet1!$D$2:$D$4</c:f>
              <c:numCache>
                <c:formatCode>General</c:formatCode>
                <c:ptCount val="3"/>
              </c:numCache>
            </c:numRef>
          </c:val>
          <c:extLst>
            <c:ext xmlns:c16="http://schemas.microsoft.com/office/drawing/2014/chart" uri="{C3380CC4-5D6E-409C-BE32-E72D297353CC}">
              <c16:uniqueId val="{00000002-9A87-4DA3-A99D-6D46E1473E4A}"/>
            </c:ext>
          </c:extLst>
        </c:ser>
        <c:ser>
          <c:idx val="3"/>
          <c:order val="3"/>
          <c:tx>
            <c:strRef>
              <c:f>Sheet1!$E$1</c:f>
              <c:strCache>
                <c:ptCount val="1"/>
                <c:pt idx="0">
                  <c:v>Gray</c:v>
                </c:pt>
              </c:strCache>
            </c:strRef>
          </c:tx>
          <c:spPr>
            <a:solidFill>
              <a:srgbClr val="5E5F5C">
                <a:lumMod val="40000"/>
                <a:lumOff val="60000"/>
              </a:srgbClr>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3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Initial vote</c:v>
                </c:pt>
                <c:pt idx="1">
                  <c:v>Informed: PACs</c:v>
                </c:pt>
                <c:pt idx="2">
                  <c:v>Informed: Trump/Pelosi</c:v>
                </c:pt>
              </c:strCache>
            </c:strRef>
          </c:cat>
          <c:val>
            <c:numRef>
              <c:f>Sheet1!$E$2:$E$4</c:f>
              <c:numCache>
                <c:formatCode>0</c:formatCode>
                <c:ptCount val="3"/>
                <c:pt idx="0">
                  <c:v>8</c:v>
                </c:pt>
                <c:pt idx="1">
                  <c:v>11</c:v>
                </c:pt>
                <c:pt idx="2">
                  <c:v>10</c:v>
                </c:pt>
              </c:numCache>
            </c:numRef>
          </c:val>
          <c:extLst>
            <c:ext xmlns:c16="http://schemas.microsoft.com/office/drawing/2014/chart" uri="{C3380CC4-5D6E-409C-BE32-E72D297353CC}">
              <c16:uniqueId val="{00000003-9A87-4DA3-A99D-6D46E1473E4A}"/>
            </c:ext>
          </c:extLst>
        </c:ser>
        <c:ser>
          <c:idx val="4"/>
          <c:order val="4"/>
          <c:tx>
            <c:strRef>
              <c:f>Sheet1!$F$1</c:f>
              <c:strCache>
                <c:ptCount val="1"/>
                <c:pt idx="0">
                  <c:v>Orange</c:v>
                </c:pt>
              </c:strCache>
            </c:strRef>
          </c:tx>
          <c:spPr>
            <a:solidFill>
              <a:srgbClr val="72BF44"/>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Initial vote</c:v>
                </c:pt>
                <c:pt idx="1">
                  <c:v>Informed: PACs</c:v>
                </c:pt>
                <c:pt idx="2">
                  <c:v>Informed: Trump/Pelosi</c:v>
                </c:pt>
              </c:strCache>
            </c:strRef>
          </c:cat>
          <c:val>
            <c:numRef>
              <c:f>Sheet1!$F$2:$F$4</c:f>
              <c:numCache>
                <c:formatCode>General</c:formatCode>
                <c:ptCount val="3"/>
              </c:numCache>
            </c:numRef>
          </c:val>
          <c:extLst>
            <c:ext xmlns:c16="http://schemas.microsoft.com/office/drawing/2014/chart" uri="{C3380CC4-5D6E-409C-BE32-E72D297353CC}">
              <c16:uniqueId val="{00000004-9A87-4DA3-A99D-6D46E1473E4A}"/>
            </c:ext>
          </c:extLst>
        </c:ser>
        <c:ser>
          <c:idx val="5"/>
          <c:order val="5"/>
          <c:tx>
            <c:strRef>
              <c:f>Sheet1!$G$1</c:f>
              <c:strCache>
                <c:ptCount val="1"/>
                <c:pt idx="0">
                  <c:v>Red</c:v>
                </c:pt>
              </c:strCache>
            </c:strRef>
          </c:tx>
          <c:spPr>
            <a:solidFill>
              <a:srgbClr val="D32329"/>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Initial vote</c:v>
                </c:pt>
                <c:pt idx="1">
                  <c:v>Informed: PACs</c:v>
                </c:pt>
                <c:pt idx="2">
                  <c:v>Informed: Trump/Pelosi</c:v>
                </c:pt>
              </c:strCache>
            </c:strRef>
          </c:cat>
          <c:val>
            <c:numRef>
              <c:f>Sheet1!$G$2:$G$4</c:f>
              <c:numCache>
                <c:formatCode>0</c:formatCode>
                <c:ptCount val="3"/>
                <c:pt idx="0">
                  <c:v>47</c:v>
                </c:pt>
                <c:pt idx="1">
                  <c:v>38</c:v>
                </c:pt>
                <c:pt idx="2">
                  <c:v>41</c:v>
                </c:pt>
              </c:numCache>
            </c:numRef>
          </c:val>
          <c:extLst>
            <c:ext xmlns:c16="http://schemas.microsoft.com/office/drawing/2014/chart" uri="{C3380CC4-5D6E-409C-BE32-E72D297353CC}">
              <c16:uniqueId val="{00000005-9A87-4DA3-A99D-6D46E1473E4A}"/>
            </c:ext>
          </c:extLst>
        </c:ser>
        <c:ser>
          <c:idx val="6"/>
          <c:order val="6"/>
          <c:tx>
            <c:strRef>
              <c:f>Sheet1!$H$1</c:f>
              <c:strCache>
                <c:ptCount val="1"/>
                <c:pt idx="0">
                  <c:v>Dark Red</c:v>
                </c:pt>
              </c:strCache>
            </c:strRef>
          </c:tx>
          <c:spPr>
            <a:solidFill>
              <a:srgbClr val="85211F"/>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Initial vote</c:v>
                </c:pt>
                <c:pt idx="1">
                  <c:v>Informed: PACs</c:v>
                </c:pt>
                <c:pt idx="2">
                  <c:v>Informed: Trump/Pelosi</c:v>
                </c:pt>
              </c:strCache>
            </c:strRef>
          </c:cat>
          <c:val>
            <c:numRef>
              <c:f>Sheet1!$H$2:$H$4</c:f>
              <c:numCache>
                <c:formatCode>General</c:formatCode>
                <c:ptCount val="3"/>
              </c:numCache>
            </c:numRef>
          </c:val>
          <c:extLst>
            <c:ext xmlns:c16="http://schemas.microsoft.com/office/drawing/2014/chart" uri="{C3380CC4-5D6E-409C-BE32-E72D297353CC}">
              <c16:uniqueId val="{00000006-9A87-4DA3-A99D-6D46E1473E4A}"/>
            </c:ext>
          </c:extLst>
        </c:ser>
        <c:dLbls>
          <c:showLegendKey val="0"/>
          <c:showVal val="0"/>
          <c:showCatName val="0"/>
          <c:showSerName val="0"/>
          <c:showPercent val="0"/>
          <c:showBubbleSize val="0"/>
        </c:dLbls>
        <c:gapWidth val="10"/>
        <c:overlap val="100"/>
        <c:axId val="-1599392816"/>
        <c:axId val="-1599513968"/>
      </c:barChart>
      <c:catAx>
        <c:axId val="-1599392816"/>
        <c:scaling>
          <c:orientation val="maxMin"/>
        </c:scaling>
        <c:delete val="0"/>
        <c:axPos val="l"/>
        <c:numFmt formatCode="General" sourceLinked="0"/>
        <c:majorTickMark val="out"/>
        <c:minorTickMark val="none"/>
        <c:tickLblPos val="nextTo"/>
        <c:spPr>
          <a:ln>
            <a:noFill/>
          </a:ln>
        </c:spPr>
        <c:txPr>
          <a:bodyPr/>
          <a:lstStyle/>
          <a:p>
            <a:pPr>
              <a:defRPr sz="1200">
                <a:solidFill>
                  <a:schemeClr val="tx1"/>
                </a:solidFill>
                <a:latin typeface="+mn-lt"/>
                <a:cs typeface="Calibri (Body)"/>
              </a:defRPr>
            </a:pPr>
            <a:endParaRPr lang="en-US"/>
          </a:p>
        </c:txPr>
        <c:crossAx val="-1599513968"/>
        <c:crosses val="autoZero"/>
        <c:auto val="1"/>
        <c:lblAlgn val="ctr"/>
        <c:lblOffset val="100"/>
        <c:noMultiLvlLbl val="0"/>
      </c:catAx>
      <c:valAx>
        <c:axId val="-1599513968"/>
        <c:scaling>
          <c:orientation val="minMax"/>
        </c:scaling>
        <c:delete val="1"/>
        <c:axPos val="t"/>
        <c:numFmt formatCode="0%" sourceLinked="1"/>
        <c:majorTickMark val="out"/>
        <c:minorTickMark val="none"/>
        <c:tickLblPos val="none"/>
        <c:crossAx val="-1599392816"/>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170582" cy="478748"/>
          </a:xfrm>
          <a:prstGeom prst="rect">
            <a:avLst/>
          </a:prstGeom>
          <a:noFill/>
          <a:ln w="9525">
            <a:noFill/>
            <a:miter lim="800000"/>
            <a:headEnd/>
            <a:tailEnd/>
          </a:ln>
        </p:spPr>
        <p:txBody>
          <a:bodyPr vert="horz" wrap="square" lIns="96657" tIns="48328" rIns="96657" bIns="48328" numCol="1" anchor="t" anchorCtr="0" compatLnSpc="1">
            <a:prstTxWarp prst="textNoShape">
              <a:avLst/>
            </a:prstTxWarp>
          </a:bodyPr>
          <a:lstStyle>
            <a:lvl1pPr eaLnBrk="0" hangingPunct="0">
              <a:defRPr sz="1300">
                <a:latin typeface="Arial" charset="0"/>
                <a:ea typeface="ＭＳ Ｐゴシック" pitchFamily="-111" charset="-128"/>
                <a:cs typeface="+mn-cs"/>
              </a:defRPr>
            </a:lvl1pPr>
          </a:lstStyle>
          <a:p>
            <a:pPr>
              <a:defRPr/>
            </a:pPr>
            <a:endParaRPr lang="en-US" dirty="0"/>
          </a:p>
        </p:txBody>
      </p:sp>
      <p:sp>
        <p:nvSpPr>
          <p:cNvPr id="14339" name="Rectangle 3"/>
          <p:cNvSpPr>
            <a:spLocks noGrp="1" noChangeArrowheads="1"/>
          </p:cNvSpPr>
          <p:nvPr>
            <p:ph type="dt" sz="quarter" idx="1"/>
          </p:nvPr>
        </p:nvSpPr>
        <p:spPr bwMode="auto">
          <a:xfrm>
            <a:off x="4144618" y="0"/>
            <a:ext cx="3170582" cy="478748"/>
          </a:xfrm>
          <a:prstGeom prst="rect">
            <a:avLst/>
          </a:prstGeom>
          <a:noFill/>
          <a:ln w="9525">
            <a:noFill/>
            <a:miter lim="800000"/>
            <a:headEnd/>
            <a:tailEnd/>
          </a:ln>
        </p:spPr>
        <p:txBody>
          <a:bodyPr vert="horz" wrap="square" lIns="96657" tIns="48328" rIns="96657" bIns="48328" numCol="1" anchor="t" anchorCtr="0" compatLnSpc="1">
            <a:prstTxWarp prst="textNoShape">
              <a:avLst/>
            </a:prstTxWarp>
          </a:bodyPr>
          <a:lstStyle>
            <a:lvl1pPr algn="r" eaLnBrk="0" hangingPunct="0">
              <a:defRPr sz="1300">
                <a:latin typeface="Arial" charset="0"/>
                <a:ea typeface="ＭＳ Ｐゴシック" pitchFamily="-111" charset="-128"/>
                <a:cs typeface="+mn-cs"/>
              </a:defRPr>
            </a:lvl1pPr>
          </a:lstStyle>
          <a:p>
            <a:pPr>
              <a:defRPr/>
            </a:pPr>
            <a:endParaRPr lang="en-US" dirty="0"/>
          </a:p>
        </p:txBody>
      </p:sp>
      <p:sp>
        <p:nvSpPr>
          <p:cNvPr id="14340" name="Rectangle 4"/>
          <p:cNvSpPr>
            <a:spLocks noGrp="1" noChangeArrowheads="1"/>
          </p:cNvSpPr>
          <p:nvPr>
            <p:ph type="ftr" sz="quarter" idx="2"/>
          </p:nvPr>
        </p:nvSpPr>
        <p:spPr bwMode="auto">
          <a:xfrm>
            <a:off x="2" y="9122452"/>
            <a:ext cx="3170582" cy="478748"/>
          </a:xfrm>
          <a:prstGeom prst="rect">
            <a:avLst/>
          </a:prstGeom>
          <a:noFill/>
          <a:ln w="9525">
            <a:noFill/>
            <a:miter lim="800000"/>
            <a:headEnd/>
            <a:tailEnd/>
          </a:ln>
        </p:spPr>
        <p:txBody>
          <a:bodyPr vert="horz" wrap="square" lIns="96657" tIns="48328" rIns="96657" bIns="48328" numCol="1" anchor="b" anchorCtr="0" compatLnSpc="1">
            <a:prstTxWarp prst="textNoShape">
              <a:avLst/>
            </a:prstTxWarp>
          </a:bodyPr>
          <a:lstStyle>
            <a:lvl1pPr eaLnBrk="0" hangingPunct="0">
              <a:defRPr sz="1300">
                <a:latin typeface="Arial" charset="0"/>
                <a:ea typeface="ＭＳ Ｐゴシック" pitchFamily="-111" charset="-128"/>
                <a:cs typeface="+mn-cs"/>
              </a:defRPr>
            </a:lvl1pPr>
          </a:lstStyle>
          <a:p>
            <a:pPr>
              <a:defRPr/>
            </a:pPr>
            <a:endParaRPr lang="en-US" dirty="0"/>
          </a:p>
        </p:txBody>
      </p:sp>
      <p:sp>
        <p:nvSpPr>
          <p:cNvPr id="14341" name="Rectangle 5"/>
          <p:cNvSpPr>
            <a:spLocks noGrp="1" noChangeArrowheads="1"/>
          </p:cNvSpPr>
          <p:nvPr>
            <p:ph type="sldNum" sz="quarter" idx="3"/>
          </p:nvPr>
        </p:nvSpPr>
        <p:spPr bwMode="auto">
          <a:xfrm>
            <a:off x="4144618" y="9122452"/>
            <a:ext cx="3170582" cy="478748"/>
          </a:xfrm>
          <a:prstGeom prst="rect">
            <a:avLst/>
          </a:prstGeom>
          <a:noFill/>
          <a:ln w="9525">
            <a:noFill/>
            <a:miter lim="800000"/>
            <a:headEnd/>
            <a:tailEnd/>
          </a:ln>
        </p:spPr>
        <p:txBody>
          <a:bodyPr vert="horz" wrap="square" lIns="96657" tIns="48328" rIns="96657" bIns="48328" numCol="1" anchor="b" anchorCtr="0" compatLnSpc="1">
            <a:prstTxWarp prst="textNoShape">
              <a:avLst/>
            </a:prstTxWarp>
          </a:bodyPr>
          <a:lstStyle>
            <a:lvl1pPr algn="r" eaLnBrk="0" hangingPunct="0">
              <a:defRPr sz="1300">
                <a:latin typeface="Arial" charset="0"/>
                <a:ea typeface="ＭＳ Ｐゴシック" pitchFamily="-111" charset="-128"/>
                <a:cs typeface="+mn-cs"/>
              </a:defRPr>
            </a:lvl1pPr>
          </a:lstStyle>
          <a:p>
            <a:pPr>
              <a:defRPr/>
            </a:pPr>
            <a:fld id="{26B9CCCB-94CF-4AE7-8505-AD8F9C1D3CC5}" type="slidenum">
              <a:rPr lang="en-US"/>
              <a:pPr>
                <a:defRPr/>
              </a:pPr>
              <a:t>‹#›</a:t>
            </a:fld>
            <a:endParaRPr lang="en-US" dirty="0"/>
          </a:p>
        </p:txBody>
      </p:sp>
    </p:spTree>
    <p:extLst>
      <p:ext uri="{BB962C8B-B14F-4D97-AF65-F5344CB8AC3E}">
        <p14:creationId xmlns:p14="http://schemas.microsoft.com/office/powerpoint/2010/main" val="986313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3170582" cy="478748"/>
          </a:xfrm>
          <a:prstGeom prst="rect">
            <a:avLst/>
          </a:prstGeom>
          <a:noFill/>
          <a:ln w="9525">
            <a:noFill/>
            <a:miter lim="800000"/>
            <a:headEnd/>
            <a:tailEnd/>
          </a:ln>
        </p:spPr>
        <p:txBody>
          <a:bodyPr vert="horz" wrap="square" lIns="96657" tIns="48328" rIns="96657" bIns="48328" numCol="1" anchor="t" anchorCtr="0" compatLnSpc="1">
            <a:prstTxWarp prst="textNoShape">
              <a:avLst/>
            </a:prstTxWarp>
          </a:bodyPr>
          <a:lstStyle>
            <a:lvl1pPr eaLnBrk="0" hangingPunct="0">
              <a:defRPr sz="1300">
                <a:latin typeface="Arial" charset="0"/>
                <a:ea typeface="ＭＳ Ｐゴシック" pitchFamily="-11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4144618" y="0"/>
            <a:ext cx="3170582" cy="478748"/>
          </a:xfrm>
          <a:prstGeom prst="rect">
            <a:avLst/>
          </a:prstGeom>
          <a:noFill/>
          <a:ln w="9525">
            <a:noFill/>
            <a:miter lim="800000"/>
            <a:headEnd/>
            <a:tailEnd/>
          </a:ln>
        </p:spPr>
        <p:txBody>
          <a:bodyPr vert="horz" wrap="square" lIns="96657" tIns="48328" rIns="96657" bIns="48328" numCol="1" anchor="t" anchorCtr="0" compatLnSpc="1">
            <a:prstTxWarp prst="textNoShape">
              <a:avLst/>
            </a:prstTxWarp>
          </a:bodyPr>
          <a:lstStyle>
            <a:lvl1pPr algn="r" eaLnBrk="0" hangingPunct="0">
              <a:defRPr sz="1300">
                <a:latin typeface="Arial" charset="0"/>
                <a:ea typeface="ＭＳ Ｐゴシック" pitchFamily="-111" charset="-128"/>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5692" y="4561227"/>
            <a:ext cx="5363818" cy="4318573"/>
          </a:xfrm>
          <a:prstGeom prst="rect">
            <a:avLst/>
          </a:prstGeom>
          <a:noFill/>
          <a:ln w="9525">
            <a:noFill/>
            <a:miter lim="800000"/>
            <a:headEnd/>
            <a:tailEnd/>
          </a:ln>
        </p:spPr>
        <p:txBody>
          <a:bodyPr vert="horz" wrap="square" lIns="96657" tIns="48328" rIns="96657"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2" y="9122452"/>
            <a:ext cx="3170582" cy="478748"/>
          </a:xfrm>
          <a:prstGeom prst="rect">
            <a:avLst/>
          </a:prstGeom>
          <a:noFill/>
          <a:ln w="9525">
            <a:noFill/>
            <a:miter lim="800000"/>
            <a:headEnd/>
            <a:tailEnd/>
          </a:ln>
        </p:spPr>
        <p:txBody>
          <a:bodyPr vert="horz" wrap="square" lIns="96657" tIns="48328" rIns="96657" bIns="48328" numCol="1" anchor="b" anchorCtr="0" compatLnSpc="1">
            <a:prstTxWarp prst="textNoShape">
              <a:avLst/>
            </a:prstTxWarp>
          </a:bodyPr>
          <a:lstStyle>
            <a:lvl1pPr eaLnBrk="0" hangingPunct="0">
              <a:defRPr sz="1300">
                <a:latin typeface="Arial" charset="0"/>
                <a:ea typeface="ＭＳ Ｐゴシック" pitchFamily="-11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4144618" y="9122452"/>
            <a:ext cx="3170582" cy="478748"/>
          </a:xfrm>
          <a:prstGeom prst="rect">
            <a:avLst/>
          </a:prstGeom>
          <a:noFill/>
          <a:ln w="9525">
            <a:noFill/>
            <a:miter lim="800000"/>
            <a:headEnd/>
            <a:tailEnd/>
          </a:ln>
        </p:spPr>
        <p:txBody>
          <a:bodyPr vert="horz" wrap="square" lIns="96657" tIns="48328" rIns="96657" bIns="48328" numCol="1" anchor="b" anchorCtr="0" compatLnSpc="1">
            <a:prstTxWarp prst="textNoShape">
              <a:avLst/>
            </a:prstTxWarp>
          </a:bodyPr>
          <a:lstStyle>
            <a:lvl1pPr algn="r" eaLnBrk="0" hangingPunct="0">
              <a:defRPr sz="1300">
                <a:latin typeface="Arial" charset="0"/>
                <a:ea typeface="ＭＳ Ｐゴシック" pitchFamily="-111" charset="-128"/>
                <a:cs typeface="+mn-cs"/>
              </a:defRPr>
            </a:lvl1pPr>
          </a:lstStyle>
          <a:p>
            <a:pPr>
              <a:defRPr/>
            </a:pPr>
            <a:fld id="{C0BAB668-DC42-4A35-91B6-B4AC00679454}" type="slidenum">
              <a:rPr lang="en-US"/>
              <a:pPr>
                <a:defRPr/>
              </a:pPr>
              <a:t>‹#›</a:t>
            </a:fld>
            <a:endParaRPr lang="en-US" dirty="0"/>
          </a:p>
        </p:txBody>
      </p:sp>
    </p:spTree>
    <p:extLst>
      <p:ext uri="{BB962C8B-B14F-4D97-AF65-F5344CB8AC3E}">
        <p14:creationId xmlns:p14="http://schemas.microsoft.com/office/powerpoint/2010/main" val="1089623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BE7A2B75-957A-2043-95ED-7564EF4784B0}" type="slidenum">
              <a:rPr lang="en-US" smtClean="0"/>
              <a:t>1</a:t>
            </a:fld>
            <a:endParaRPr lang="en-US" dirty="0"/>
          </a:p>
        </p:txBody>
      </p:sp>
    </p:spTree>
    <p:extLst>
      <p:ext uri="{BB962C8B-B14F-4D97-AF65-F5344CB8AC3E}">
        <p14:creationId xmlns:p14="http://schemas.microsoft.com/office/powerpoint/2010/main" val="36683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w="9525"/>
        </p:spPr>
        <p:txBody>
          <a:bodyPr/>
          <a:lstStyle/>
          <a:p>
            <a:endParaRPr lang="en-US" dirty="0"/>
          </a:p>
        </p:txBody>
      </p:sp>
      <p:sp>
        <p:nvSpPr>
          <p:cNvPr id="29700" name="Slide Number Placeholder 3"/>
          <p:cNvSpPr>
            <a:spLocks noGrp="1"/>
          </p:cNvSpPr>
          <p:nvPr>
            <p:ph type="sldNum" sz="quarter" idx="5"/>
          </p:nvPr>
        </p:nvSpPr>
        <p:spPr>
          <a:noFill/>
        </p:spPr>
        <p:txBody>
          <a:bodyPr/>
          <a:lstStyle/>
          <a:p>
            <a:fld id="{C1019A43-C64A-4D8C-B502-2BC9C2A2C8E8}" type="slidenum">
              <a:rPr lang="en-US"/>
              <a:pPr/>
              <a:t>11</a:t>
            </a:fld>
            <a:endParaRPr lang="en-US"/>
          </a:p>
        </p:txBody>
      </p:sp>
    </p:spTree>
    <p:extLst>
      <p:ext uri="{BB962C8B-B14F-4D97-AF65-F5344CB8AC3E}">
        <p14:creationId xmlns:p14="http://schemas.microsoft.com/office/powerpoint/2010/main" val="174522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12</a:t>
            </a:fld>
            <a:endParaRPr lang="en-US"/>
          </a:p>
        </p:txBody>
      </p:sp>
    </p:spTree>
    <p:extLst>
      <p:ext uri="{BB962C8B-B14F-4D97-AF65-F5344CB8AC3E}">
        <p14:creationId xmlns:p14="http://schemas.microsoft.com/office/powerpoint/2010/main" val="279132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BE7A2B75-957A-2043-95ED-7564EF4784B0}" type="slidenum">
              <a:rPr lang="en-US" smtClean="0"/>
              <a:t>13</a:t>
            </a:fld>
            <a:endParaRPr lang="en-US"/>
          </a:p>
        </p:txBody>
      </p:sp>
    </p:spTree>
    <p:extLst>
      <p:ext uri="{BB962C8B-B14F-4D97-AF65-F5344CB8AC3E}">
        <p14:creationId xmlns:p14="http://schemas.microsoft.com/office/powerpoint/2010/main" val="220705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14</a:t>
            </a:fld>
            <a:endParaRPr lang="en-US"/>
          </a:p>
        </p:txBody>
      </p:sp>
    </p:spTree>
    <p:extLst>
      <p:ext uri="{BB962C8B-B14F-4D97-AF65-F5344CB8AC3E}">
        <p14:creationId xmlns:p14="http://schemas.microsoft.com/office/powerpoint/2010/main" val="3416774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15</a:t>
            </a:fld>
            <a:endParaRPr lang="en-US"/>
          </a:p>
        </p:txBody>
      </p:sp>
    </p:spTree>
    <p:extLst>
      <p:ext uri="{BB962C8B-B14F-4D97-AF65-F5344CB8AC3E}">
        <p14:creationId xmlns:p14="http://schemas.microsoft.com/office/powerpoint/2010/main" val="165593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16</a:t>
            </a:fld>
            <a:endParaRPr lang="en-US"/>
          </a:p>
        </p:txBody>
      </p:sp>
    </p:spTree>
    <p:extLst>
      <p:ext uri="{BB962C8B-B14F-4D97-AF65-F5344CB8AC3E}">
        <p14:creationId xmlns:p14="http://schemas.microsoft.com/office/powerpoint/2010/main" val="354045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17</a:t>
            </a:fld>
            <a:endParaRPr lang="en-US"/>
          </a:p>
        </p:txBody>
      </p:sp>
    </p:spTree>
    <p:extLst>
      <p:ext uri="{BB962C8B-B14F-4D97-AF65-F5344CB8AC3E}">
        <p14:creationId xmlns:p14="http://schemas.microsoft.com/office/powerpoint/2010/main" val="5674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20</a:t>
            </a:fld>
            <a:endParaRPr lang="en-US" dirty="0"/>
          </a:p>
        </p:txBody>
      </p:sp>
    </p:spTree>
    <p:extLst>
      <p:ext uri="{BB962C8B-B14F-4D97-AF65-F5344CB8AC3E}">
        <p14:creationId xmlns:p14="http://schemas.microsoft.com/office/powerpoint/2010/main" val="1996957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32250-27FD-A84E-53A3-E2220C402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7C11B-FA9D-A83C-7F03-1D3AC7512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445D9-428A-E22E-D850-4D0D832B6CAA}"/>
              </a:ext>
            </a:extLst>
          </p:cNvPr>
          <p:cNvSpPr>
            <a:spLocks noGrp="1"/>
          </p:cNvSpPr>
          <p:nvPr>
            <p:ph type="body" idx="1"/>
          </p:nvPr>
        </p:nvSpPr>
        <p:spPr/>
        <p:txBody>
          <a:bodyPr/>
          <a:lstStyle/>
          <a:p>
            <a:r>
              <a:rPr lang="en-US" dirty="0"/>
              <a:t>ANDREW</a:t>
            </a:r>
          </a:p>
        </p:txBody>
      </p:sp>
      <p:sp>
        <p:nvSpPr>
          <p:cNvPr id="4" name="Slide Number Placeholder 3">
            <a:extLst>
              <a:ext uri="{FF2B5EF4-FFF2-40B4-BE49-F238E27FC236}">
                <a16:creationId xmlns:a16="http://schemas.microsoft.com/office/drawing/2014/main" id="{3E649E0B-9F46-F63C-37D4-BDB0896B90D5}"/>
              </a:ext>
            </a:extLst>
          </p:cNvPr>
          <p:cNvSpPr>
            <a:spLocks noGrp="1"/>
          </p:cNvSpPr>
          <p:nvPr>
            <p:ph type="sldNum" sz="quarter" idx="5"/>
          </p:nvPr>
        </p:nvSpPr>
        <p:spPr/>
        <p:txBody>
          <a:bodyPr/>
          <a:lstStyle/>
          <a:p>
            <a:fld id="{11F2455C-3357-A644-9734-55C89F5E3059}" type="slidenum">
              <a:rPr lang="en-US" smtClean="0"/>
              <a:t>21</a:t>
            </a:fld>
            <a:endParaRPr lang="en-US"/>
          </a:p>
        </p:txBody>
      </p:sp>
    </p:spTree>
    <p:extLst>
      <p:ext uri="{BB962C8B-B14F-4D97-AF65-F5344CB8AC3E}">
        <p14:creationId xmlns:p14="http://schemas.microsoft.com/office/powerpoint/2010/main" val="212263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w="9525"/>
        </p:spPr>
        <p:txBody>
          <a:bodyPr/>
          <a:lstStyle/>
          <a:p>
            <a:r>
              <a:rPr lang="en-US" dirty="0"/>
              <a:t>Presentation notes: I should note at the top that I’m a Democratic partisan who thinks that only Buchanan and Andrew Johnson rival Trump in for the title of worst president in U.S. history – so that’s the perspective I bring to this entire discussion…</a:t>
            </a:r>
          </a:p>
        </p:txBody>
      </p:sp>
      <p:sp>
        <p:nvSpPr>
          <p:cNvPr id="29700" name="Slide Number Placeholder 3"/>
          <p:cNvSpPr>
            <a:spLocks noGrp="1"/>
          </p:cNvSpPr>
          <p:nvPr>
            <p:ph type="sldNum" sz="quarter" idx="5"/>
          </p:nvPr>
        </p:nvSpPr>
        <p:spPr>
          <a:noFill/>
        </p:spPr>
        <p:txBody>
          <a:bodyPr/>
          <a:lstStyle/>
          <a:p>
            <a:fld id="{C1019A43-C64A-4D8C-B502-2BC9C2A2C8E8}" type="slidenum">
              <a:rPr lang="en-US"/>
              <a:pPr/>
              <a:t>2</a:t>
            </a:fld>
            <a:endParaRPr lang="en-US"/>
          </a:p>
        </p:txBody>
      </p:sp>
    </p:spTree>
    <p:extLst>
      <p:ext uri="{BB962C8B-B14F-4D97-AF65-F5344CB8AC3E}">
        <p14:creationId xmlns:p14="http://schemas.microsoft.com/office/powerpoint/2010/main" val="189326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w="9525"/>
        </p:spPr>
        <p:txBody>
          <a:bodyPr/>
          <a:lstStyle/>
          <a:p>
            <a:r>
              <a:rPr lang="en-US" dirty="0"/>
              <a:t>Presenter notes: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Me and Drew Lieberman</a:t>
            </a:r>
          </a:p>
          <a:p>
            <a:pPr marL="171450" indent="-171450">
              <a:buFont typeface="Arial" panose="020B0604020202020204" pitchFamily="34" charset="0"/>
              <a:buChar char="•"/>
            </a:pPr>
            <a:r>
              <a:rPr lang="en-US" dirty="0"/>
              <a:t>I got into polling because I had the numbers background, and that’s helped for sure, but the things that have made me successful are mostly things I learned on the job.</a:t>
            </a:r>
          </a:p>
          <a:p>
            <a:pPr marL="171450" indent="-171450">
              <a:buFont typeface="Arial" panose="020B0604020202020204" pitchFamily="34" charset="0"/>
              <a:buChar char="•"/>
            </a:pPr>
            <a:r>
              <a:rPr lang="en-US" dirty="0"/>
              <a:t>Example of how I used to hate public speaking, now I give talks to rooms of hundreds, to Senators, or go on TV and I love it.</a:t>
            </a:r>
          </a:p>
        </p:txBody>
      </p:sp>
      <p:sp>
        <p:nvSpPr>
          <p:cNvPr id="29700" name="Slide Number Placeholder 3"/>
          <p:cNvSpPr>
            <a:spLocks noGrp="1"/>
          </p:cNvSpPr>
          <p:nvPr>
            <p:ph type="sldNum" sz="quarter" idx="5"/>
          </p:nvPr>
        </p:nvSpPr>
        <p:spPr>
          <a:noFill/>
        </p:spPr>
        <p:txBody>
          <a:bodyPr/>
          <a:lstStyle/>
          <a:p>
            <a:fld id="{C1019A43-C64A-4D8C-B502-2BC9C2A2C8E8}" type="slidenum">
              <a:rPr lang="en-US"/>
              <a:pPr/>
              <a:t>3</a:t>
            </a:fld>
            <a:endParaRPr lang="en-US"/>
          </a:p>
        </p:txBody>
      </p:sp>
    </p:spTree>
    <p:extLst>
      <p:ext uri="{BB962C8B-B14F-4D97-AF65-F5344CB8AC3E}">
        <p14:creationId xmlns:p14="http://schemas.microsoft.com/office/powerpoint/2010/main" val="37500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5528E75-23E2-48BE-8343-66EE40155AE8}" type="slidenum">
              <a:rPr lang="en-US"/>
              <a:pPr/>
              <a:t>4</a:t>
            </a:fld>
            <a:endParaRPr lang="en-US"/>
          </a:p>
        </p:txBody>
      </p:sp>
      <p:sp>
        <p:nvSpPr>
          <p:cNvPr id="27651" name="Rectangle 2"/>
          <p:cNvSpPr>
            <a:spLocks noGrp="1" noRot="1" noChangeAspect="1" noChangeArrowheads="1" noTextEdit="1"/>
          </p:cNvSpPr>
          <p:nvPr>
            <p:ph type="sldImg"/>
          </p:nvPr>
        </p:nvSpPr>
        <p:spPr>
          <a:xfrm>
            <a:off x="457200" y="720725"/>
            <a:ext cx="6400800" cy="3600450"/>
          </a:xfrm>
          <a:ln/>
        </p:spPr>
      </p:sp>
      <p:sp>
        <p:nvSpPr>
          <p:cNvPr id="27652" name="Rectangle 3"/>
          <p:cNvSpPr>
            <a:spLocks noGrp="1" noChangeArrowheads="1"/>
          </p:cNvSpPr>
          <p:nvPr>
            <p:ph type="body" idx="1"/>
          </p:nvPr>
        </p:nvSpPr>
        <p:spPr>
          <a:noFill/>
          <a:ln w="9525"/>
        </p:spPr>
        <p:txBody>
          <a:bodyPr lIns="94858" tIns="47429" rIns="94858" bIns="47429"/>
          <a:lstStyle/>
          <a:p>
            <a:endParaRPr lang="en-US" dirty="0"/>
          </a:p>
        </p:txBody>
      </p:sp>
    </p:spTree>
    <p:extLst>
      <p:ext uri="{BB962C8B-B14F-4D97-AF65-F5344CB8AC3E}">
        <p14:creationId xmlns:p14="http://schemas.microsoft.com/office/powerpoint/2010/main" val="55307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w="9525"/>
        </p:spPr>
        <p:txBody>
          <a:bodyPr/>
          <a:lstStyle/>
          <a:p>
            <a:endParaRPr lang="en-US" dirty="0"/>
          </a:p>
        </p:txBody>
      </p:sp>
      <p:sp>
        <p:nvSpPr>
          <p:cNvPr id="29700" name="Slide Number Placeholder 3"/>
          <p:cNvSpPr>
            <a:spLocks noGrp="1"/>
          </p:cNvSpPr>
          <p:nvPr>
            <p:ph type="sldNum" sz="quarter" idx="5"/>
          </p:nvPr>
        </p:nvSpPr>
        <p:spPr>
          <a:noFill/>
        </p:spPr>
        <p:txBody>
          <a:bodyPr/>
          <a:lstStyle/>
          <a:p>
            <a:fld id="{C1019A43-C64A-4D8C-B502-2BC9C2A2C8E8}" type="slidenum">
              <a:rPr lang="en-US"/>
              <a:pPr/>
              <a:t>5</a:t>
            </a:fld>
            <a:endParaRPr lang="en-US"/>
          </a:p>
        </p:txBody>
      </p:sp>
    </p:spTree>
    <p:extLst>
      <p:ext uri="{BB962C8B-B14F-4D97-AF65-F5344CB8AC3E}">
        <p14:creationId xmlns:p14="http://schemas.microsoft.com/office/powerpoint/2010/main" val="137921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w="9525"/>
        </p:spPr>
        <p:txBody>
          <a:bodyPr/>
          <a:lstStyle/>
          <a:p>
            <a:endParaRPr lang="en-US" dirty="0"/>
          </a:p>
        </p:txBody>
      </p:sp>
      <p:sp>
        <p:nvSpPr>
          <p:cNvPr id="29700" name="Slide Number Placeholder 3"/>
          <p:cNvSpPr>
            <a:spLocks noGrp="1"/>
          </p:cNvSpPr>
          <p:nvPr>
            <p:ph type="sldNum" sz="quarter" idx="5"/>
          </p:nvPr>
        </p:nvSpPr>
        <p:spPr>
          <a:noFill/>
        </p:spPr>
        <p:txBody>
          <a:bodyPr/>
          <a:lstStyle/>
          <a:p>
            <a:fld id="{C1019A43-C64A-4D8C-B502-2BC9C2A2C8E8}" type="slidenum">
              <a:rPr lang="en-US"/>
              <a:pPr/>
              <a:t>6</a:t>
            </a:fld>
            <a:endParaRPr lang="en-US"/>
          </a:p>
        </p:txBody>
      </p:sp>
    </p:spTree>
    <p:extLst>
      <p:ext uri="{BB962C8B-B14F-4D97-AF65-F5344CB8AC3E}">
        <p14:creationId xmlns:p14="http://schemas.microsoft.com/office/powerpoint/2010/main" val="426074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w="9525"/>
        </p:spPr>
        <p:txBody>
          <a:bodyPr/>
          <a:lstStyle/>
          <a:p>
            <a:endParaRPr lang="en-US" dirty="0"/>
          </a:p>
        </p:txBody>
      </p:sp>
      <p:sp>
        <p:nvSpPr>
          <p:cNvPr id="29700" name="Slide Number Placeholder 3"/>
          <p:cNvSpPr>
            <a:spLocks noGrp="1"/>
          </p:cNvSpPr>
          <p:nvPr>
            <p:ph type="sldNum" sz="quarter" idx="5"/>
          </p:nvPr>
        </p:nvSpPr>
        <p:spPr>
          <a:noFill/>
        </p:spPr>
        <p:txBody>
          <a:bodyPr/>
          <a:lstStyle/>
          <a:p>
            <a:fld id="{C1019A43-C64A-4D8C-B502-2BC9C2A2C8E8}" type="slidenum">
              <a:rPr lang="en-US"/>
              <a:pPr/>
              <a:t>7</a:t>
            </a:fld>
            <a:endParaRPr lang="en-US"/>
          </a:p>
        </p:txBody>
      </p:sp>
    </p:spTree>
    <p:extLst>
      <p:ext uri="{BB962C8B-B14F-4D97-AF65-F5344CB8AC3E}">
        <p14:creationId xmlns:p14="http://schemas.microsoft.com/office/powerpoint/2010/main" val="4545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237397" y="9121556"/>
            <a:ext cx="3240363" cy="479649"/>
          </a:xfrm>
          <a:prstGeom prst="rect">
            <a:avLst/>
          </a:prstGeom>
          <a:noFill/>
          <a:ln w="9525">
            <a:noFill/>
            <a:miter lim="800000"/>
            <a:headEnd/>
            <a:tailEnd/>
          </a:ln>
        </p:spPr>
        <p:txBody>
          <a:bodyPr lIns="96977" tIns="48489" rIns="96977" bIns="48489" anchor="b"/>
          <a:lstStyle/>
          <a:p>
            <a:pPr algn="r" eaLnBrk="0" hangingPunct="0"/>
            <a:fld id="{A08EBCEB-CBA2-462E-88DD-32FF0D7E5D7E}" type="slidenum">
              <a:rPr lang="en-US" sz="1300">
                <a:solidFill>
                  <a:prstClr val="black"/>
                </a:solidFill>
              </a:rPr>
              <a:pPr algn="r" eaLnBrk="0" hangingPunct="0"/>
              <a:t>8</a:t>
            </a:fld>
            <a:endParaRPr lang="en-US" sz="1300" dirty="0">
              <a:solidFill>
                <a:prstClr val="black"/>
              </a:solidFill>
            </a:endParaRPr>
          </a:p>
        </p:txBody>
      </p:sp>
      <p:sp>
        <p:nvSpPr>
          <p:cNvPr id="82947" name="Rectangle 2"/>
          <p:cNvSpPr>
            <a:spLocks noGrp="1" noRot="1" noChangeAspect="1" noChangeArrowheads="1" noTextEdit="1"/>
          </p:cNvSpPr>
          <p:nvPr>
            <p:ph type="sldImg"/>
          </p:nvPr>
        </p:nvSpPr>
        <p:spPr>
          <a:xfrm>
            <a:off x="457200" y="720725"/>
            <a:ext cx="6400800" cy="3600450"/>
          </a:xfrm>
          <a:ln/>
        </p:spPr>
      </p:sp>
      <p:sp>
        <p:nvSpPr>
          <p:cNvPr id="82948"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15474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w="9525"/>
        </p:spPr>
        <p:txBody>
          <a:bodyPr/>
          <a:lstStyle/>
          <a:p>
            <a:endParaRPr lang="en-US" dirty="0"/>
          </a:p>
        </p:txBody>
      </p:sp>
      <p:sp>
        <p:nvSpPr>
          <p:cNvPr id="29700" name="Slide Number Placeholder 3"/>
          <p:cNvSpPr>
            <a:spLocks noGrp="1"/>
          </p:cNvSpPr>
          <p:nvPr>
            <p:ph type="sldNum" sz="quarter" idx="5"/>
          </p:nvPr>
        </p:nvSpPr>
        <p:spPr>
          <a:noFill/>
        </p:spPr>
        <p:txBody>
          <a:bodyPr/>
          <a:lstStyle/>
          <a:p>
            <a:fld id="{C1019A43-C64A-4D8C-B502-2BC9C2A2C8E8}" type="slidenum">
              <a:rPr lang="en-US"/>
              <a:pPr/>
              <a:t>9</a:t>
            </a:fld>
            <a:endParaRPr lang="en-US"/>
          </a:p>
        </p:txBody>
      </p:sp>
    </p:spTree>
    <p:extLst>
      <p:ext uri="{BB962C8B-B14F-4D97-AF65-F5344CB8AC3E}">
        <p14:creationId xmlns:p14="http://schemas.microsoft.com/office/powerpoint/2010/main" val="3296429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914400" y="2819400"/>
            <a:ext cx="10363200" cy="914400"/>
          </a:xfrm>
        </p:spPr>
        <p:txBody>
          <a:bodyPr/>
          <a:lstStyle>
            <a:lvl1pPr>
              <a:defRPr/>
            </a:lvl1pPr>
          </a:lstStyle>
          <a:p>
            <a:r>
              <a:rPr lang="en-US"/>
              <a:t>Click to edit Master title style</a:t>
            </a:r>
          </a:p>
        </p:txBody>
      </p:sp>
      <p:sp>
        <p:nvSpPr>
          <p:cNvPr id="9220" name="Rectangle 4"/>
          <p:cNvSpPr>
            <a:spLocks noGrp="1" noChangeArrowheads="1"/>
          </p:cNvSpPr>
          <p:nvPr>
            <p:ph type="subTitle" idx="1"/>
          </p:nvPr>
        </p:nvSpPr>
        <p:spPr>
          <a:xfrm>
            <a:off x="914400" y="3581400"/>
            <a:ext cx="4581703" cy="461665"/>
          </a:xfrm>
        </p:spPr>
        <p:txBody>
          <a:bodyPr wrap="none"/>
          <a:lstStyle>
            <a:lvl1pPr marL="0" indent="0">
              <a:buFont typeface="Wingdings" pitchFamily="64" charset="2"/>
              <a:buNone/>
              <a:defRPr sz="2400">
                <a:solidFill>
                  <a:schemeClr val="bg1"/>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subtitle, no brand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Slide without Brand Bar, with Subtitle — Use Only when Absolutely Necessary</a:t>
            </a:r>
          </a:p>
        </p:txBody>
      </p:sp>
      <p:sp>
        <p:nvSpPr>
          <p:cNvPr id="3" name="Text Placeholder 8"/>
          <p:cNvSpPr>
            <a:spLocks noGrp="1"/>
          </p:cNvSpPr>
          <p:nvPr>
            <p:ph type="body" sz="quarter" idx="11" hasCustomPrompt="1"/>
          </p:nvPr>
        </p:nvSpPr>
        <p:spPr>
          <a:xfrm>
            <a:off x="348342" y="1600199"/>
            <a:ext cx="11494789" cy="330201"/>
          </a:xfrm>
          <a:prstGeom prst="rect">
            <a:avLst/>
          </a:prstGeom>
          <a:solidFill>
            <a:schemeClr val="tx1">
              <a:lumMod val="10000"/>
              <a:lumOff val="90000"/>
            </a:schemeClr>
          </a:solidFill>
        </p:spPr>
        <p:txBody>
          <a:bodyPr anchor="ctr"/>
          <a:lstStyle>
            <a:lvl1pPr marL="0" indent="0" algn="ctr">
              <a:buNone/>
              <a:defRPr sz="1600" b="1">
                <a:latin typeface="Arial" charset="0"/>
                <a:ea typeface="Arial" charset="0"/>
                <a:cs typeface="Arial"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Insert Subtitle Here</a:t>
            </a:r>
          </a:p>
        </p:txBody>
      </p:sp>
      <p:sp>
        <p:nvSpPr>
          <p:cNvPr id="4" name="Slide Number Placeholder 5"/>
          <p:cNvSpPr>
            <a:spLocks noGrp="1"/>
          </p:cNvSpPr>
          <p:nvPr>
            <p:ph type="sldNum" sz="quarter" idx="4"/>
          </p:nvPr>
        </p:nvSpPr>
        <p:spPr>
          <a:xfrm>
            <a:off x="11366500" y="6189663"/>
            <a:ext cx="476632" cy="365125"/>
          </a:xfrm>
          <a:prstGeom prst="rect">
            <a:avLst/>
          </a:prstGeom>
          <a:noFill/>
          <a:ln>
            <a:noFill/>
          </a:ln>
        </p:spPr>
        <p:txBody>
          <a:bodyPr vert="horz" lIns="91440" tIns="45720" rIns="91440" bIns="45720" rtlCol="0" anchor="ctr"/>
          <a:lstStyle>
            <a:lvl1pPr algn="r">
              <a:defRPr sz="1200">
                <a:solidFill>
                  <a:schemeClr val="tx1"/>
                </a:solidFill>
                <a:latin typeface="Arial" charset="0"/>
                <a:ea typeface="Arial" charset="0"/>
                <a:cs typeface="Arial" charset="0"/>
              </a:defRPr>
            </a:lvl1pPr>
          </a:lstStyle>
          <a:p>
            <a:fld id="{6F1AC80B-535E-A841-9E0C-F8761FA53064}" type="slidenum">
              <a:rPr lang="en-US" smtClean="0"/>
              <a:pPr/>
              <a:t>‹#›</a:t>
            </a:fld>
            <a:endParaRPr lang="en-US" dirty="0"/>
          </a:p>
        </p:txBody>
      </p:sp>
    </p:spTree>
    <p:extLst>
      <p:ext uri="{BB962C8B-B14F-4D97-AF65-F5344CB8AC3E}">
        <p14:creationId xmlns:p14="http://schemas.microsoft.com/office/powerpoint/2010/main" val="80365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166C51-346D-EC45-A4BD-38B050CA047D}"/>
              </a:ext>
            </a:extLst>
          </p:cNvPr>
          <p:cNvSpPr>
            <a:spLocks noGrp="1"/>
          </p:cNvSpPr>
          <p:nvPr>
            <p:ph type="ctrTitle" hasCustomPrompt="1"/>
          </p:nvPr>
        </p:nvSpPr>
        <p:spPr>
          <a:xfrm>
            <a:off x="342900" y="333829"/>
            <a:ext cx="11500233" cy="1028970"/>
          </a:xfrm>
        </p:spPr>
        <p:txBody>
          <a:bodyPr anchor="t">
            <a:normAutofit/>
          </a:bodyPr>
          <a:lstStyle>
            <a:lvl1pPr algn="l">
              <a:defRPr sz="2800" baseline="0"/>
            </a:lvl1pPr>
          </a:lstStyle>
          <a:p>
            <a:r>
              <a:rPr lang="en-US" dirty="0"/>
              <a:t>Title slide — add slide title here on one or two lines</a:t>
            </a:r>
          </a:p>
        </p:txBody>
      </p:sp>
    </p:spTree>
    <p:extLst>
      <p:ext uri="{BB962C8B-B14F-4D97-AF65-F5344CB8AC3E}">
        <p14:creationId xmlns:p14="http://schemas.microsoft.com/office/powerpoint/2010/main" val="337303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582400" y="6553200"/>
            <a:ext cx="508000" cy="457200"/>
          </a:xfrm>
          <a:prstGeom prst="rect">
            <a:avLst/>
          </a:prstGeom>
          <a:ln/>
        </p:spPr>
        <p:txBody>
          <a:bodyPr/>
          <a:lstStyle>
            <a:lvl1pPr>
              <a:defRPr/>
            </a:lvl1pPr>
          </a:lstStyle>
          <a:p>
            <a:pPr>
              <a:defRPr/>
            </a:pPr>
            <a:fld id="{0243DC03-A7E1-4264-AEE3-06A0C4E34D5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2057401"/>
            <a:ext cx="10363200" cy="523220"/>
          </a:xfrm>
        </p:spPr>
        <p:txBody>
          <a:bodyPr/>
          <a:lstStyle/>
          <a:p>
            <a:pPr lvl="0"/>
            <a:endParaRPr lang="en-US" noProof="0" dirty="0"/>
          </a:p>
        </p:txBody>
      </p:sp>
      <p:sp>
        <p:nvSpPr>
          <p:cNvPr id="4" name="Rectangle 6"/>
          <p:cNvSpPr>
            <a:spLocks noGrp="1" noChangeArrowheads="1"/>
          </p:cNvSpPr>
          <p:nvPr>
            <p:ph type="sldNum" sz="quarter" idx="10"/>
          </p:nvPr>
        </p:nvSpPr>
        <p:spPr>
          <a:xfrm>
            <a:off x="11582400" y="6553200"/>
            <a:ext cx="508000" cy="457200"/>
          </a:xfrm>
          <a:prstGeom prst="rect">
            <a:avLst/>
          </a:prstGeom>
          <a:ln/>
        </p:spPr>
        <p:txBody>
          <a:bodyPr/>
          <a:lstStyle>
            <a:lvl1pPr>
              <a:defRPr/>
            </a:lvl1pPr>
          </a:lstStyle>
          <a:p>
            <a:pPr>
              <a:defRPr/>
            </a:pPr>
            <a:fld id="{4D3A70BD-B7A9-45C0-B0F5-516DAC4CE45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a:t>Click to edit Master title style</a:t>
            </a:r>
          </a:p>
        </p:txBody>
      </p:sp>
      <p:sp>
        <p:nvSpPr>
          <p:cNvPr id="3" name="Content Placeholder 2"/>
          <p:cNvSpPr>
            <a:spLocks noGrp="1"/>
          </p:cNvSpPr>
          <p:nvPr>
            <p:ph idx="1"/>
          </p:nvPr>
        </p:nvSpPr>
        <p:spPr>
          <a:xfrm>
            <a:off x="914400" y="2057401"/>
            <a:ext cx="10363200" cy="2185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1582400" y="6553200"/>
            <a:ext cx="508000" cy="457200"/>
          </a:xfrm>
          <a:prstGeom prst="rect">
            <a:avLst/>
          </a:prstGeom>
          <a:ln/>
        </p:spPr>
        <p:txBody>
          <a:bodyPr/>
          <a:lstStyle>
            <a:lvl1pPr>
              <a:defRPr/>
            </a:lvl1pPr>
          </a:lstStyle>
          <a:p>
            <a:pPr>
              <a:defRPr/>
            </a:pPr>
            <a:fld id="{69C8B852-3D0B-40E5-BBC6-4761F65296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esearch title &amp; content">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863987" y="1281545"/>
            <a:ext cx="10371280" cy="1698927"/>
          </a:xfrm>
          <a:prstGeom prst="rect">
            <a:avLst/>
          </a:prstGeom>
        </p:spPr>
        <p:txBody>
          <a:bodyPr vert="horz"/>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1"/>
          <p:cNvSpPr>
            <a:spLocks noGrp="1"/>
          </p:cNvSpPr>
          <p:nvPr>
            <p:ph type="title"/>
          </p:nvPr>
        </p:nvSpPr>
        <p:spPr>
          <a:xfrm>
            <a:off x="863987" y="11337"/>
            <a:ext cx="10371280" cy="889208"/>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32265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3" y="333828"/>
            <a:ext cx="11494789" cy="1266371"/>
          </a:xfrm>
        </p:spPr>
        <p:txBody>
          <a:bodyPr anchor="t">
            <a:normAutofit/>
          </a:bodyPr>
          <a:lstStyle>
            <a:lvl1pPr algn="l">
              <a:defRPr sz="3600" baseline="0"/>
            </a:lvl1pPr>
          </a:lstStyle>
          <a:p>
            <a:r>
              <a:rPr lang="en-US" dirty="0"/>
              <a:t>Cover slide — add deck title here on one or two lines</a:t>
            </a:r>
          </a:p>
        </p:txBody>
      </p:sp>
      <p:sp>
        <p:nvSpPr>
          <p:cNvPr id="4" name="Picture Placeholder 3"/>
          <p:cNvSpPr>
            <a:spLocks noGrp="1"/>
          </p:cNvSpPr>
          <p:nvPr>
            <p:ph type="pic" sz="quarter" idx="13" hasCustomPrompt="1"/>
          </p:nvPr>
        </p:nvSpPr>
        <p:spPr>
          <a:xfrm>
            <a:off x="0" y="1371600"/>
            <a:ext cx="12191999" cy="4457700"/>
          </a:xfrm>
          <a:prstGeom prst="rect">
            <a:avLst/>
          </a:prstGeom>
        </p:spPr>
        <p:txBody>
          <a:bodyPr anchor="ctr"/>
          <a:lstStyle>
            <a:lvl1pPr marL="0" indent="0" algn="ctr">
              <a:buNone/>
              <a:defRPr sz="1800" baseline="0"/>
            </a:lvl1pPr>
          </a:lstStyle>
          <a:p>
            <a:r>
              <a:rPr lang="en-US" dirty="0"/>
              <a:t>Add cover photo or illustration here. Image can run the full length of the page, </a:t>
            </a:r>
            <a:br>
              <a:rPr lang="en-US" dirty="0"/>
            </a:br>
            <a:r>
              <a:rPr lang="en-US" dirty="0"/>
              <a:t>but keep it within the the width of this picture box.</a:t>
            </a:r>
          </a:p>
        </p:txBody>
      </p:sp>
      <p:sp>
        <p:nvSpPr>
          <p:cNvPr id="3" name="Rectangle 2"/>
          <p:cNvSpPr/>
          <p:nvPr/>
        </p:nvSpPr>
        <p:spPr>
          <a:xfrm>
            <a:off x="0" y="6636961"/>
            <a:ext cx="12192000" cy="236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10670170" y="6063743"/>
            <a:ext cx="1178930" cy="528732"/>
          </a:xfrm>
          <a:prstGeom prst="rect">
            <a:avLst/>
          </a:prstGeom>
        </p:spPr>
      </p:pic>
    </p:spTree>
    <p:extLst>
      <p:ext uri="{BB962C8B-B14F-4D97-AF65-F5344CB8AC3E}">
        <p14:creationId xmlns:p14="http://schemas.microsoft.com/office/powerpoint/2010/main" val="419477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2715095"/>
            <a:ext cx="12192000" cy="157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341523" y="3202156"/>
            <a:ext cx="11501609" cy="882990"/>
          </a:xfrm>
        </p:spPr>
        <p:txBody>
          <a:bodyPr>
            <a:normAutofit/>
          </a:bodyPr>
          <a:lstStyle>
            <a:lvl1pPr>
              <a:defRPr sz="4000" b="1" baseline="0">
                <a:solidFill>
                  <a:schemeClr val="accent1"/>
                </a:solidFill>
              </a:defRPr>
            </a:lvl1pPr>
          </a:lstStyle>
          <a:p>
            <a:r>
              <a:rPr lang="en-US" dirty="0"/>
              <a:t>Section slide — add section title here</a:t>
            </a:r>
          </a:p>
        </p:txBody>
      </p:sp>
    </p:spTree>
    <p:extLst>
      <p:ext uri="{BB962C8B-B14F-4D97-AF65-F5344CB8AC3E}">
        <p14:creationId xmlns:p14="http://schemas.microsoft.com/office/powerpoint/2010/main" val="140173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age with subtitl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48342" y="1600199"/>
            <a:ext cx="11494789" cy="330201"/>
          </a:xfrm>
          <a:prstGeom prst="rect">
            <a:avLst/>
          </a:prstGeom>
          <a:solidFill>
            <a:schemeClr val="tx1">
              <a:lumMod val="10000"/>
              <a:lumOff val="90000"/>
            </a:schemeClr>
          </a:solidFill>
        </p:spPr>
        <p:txBody>
          <a:bodyPr anchor="ctr"/>
          <a:lstStyle>
            <a:lvl1pPr marL="0" indent="0" algn="ctr">
              <a:buNone/>
              <a:defRPr sz="1600" b="1"/>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a:t>Insert Subtitle Here</a:t>
            </a:r>
            <a:endParaRPr lang="en-US" dirty="0"/>
          </a:p>
        </p:txBody>
      </p:sp>
      <p:sp>
        <p:nvSpPr>
          <p:cNvPr id="2" name="Title 1"/>
          <p:cNvSpPr>
            <a:spLocks noGrp="1"/>
          </p:cNvSpPr>
          <p:nvPr>
            <p:ph type="title" hasCustomPrompt="1"/>
          </p:nvPr>
        </p:nvSpPr>
        <p:spPr/>
        <p:txBody>
          <a:bodyPr>
            <a:normAutofit/>
          </a:bodyPr>
          <a:lstStyle>
            <a:lvl1pPr>
              <a:defRPr sz="3200"/>
            </a:lvl1pPr>
          </a:lstStyle>
          <a:p>
            <a:r>
              <a:rPr lang="en-US" dirty="0"/>
              <a:t>Title slide — add slide title here on one or two lines</a:t>
            </a:r>
          </a:p>
        </p:txBody>
      </p:sp>
      <p:sp>
        <p:nvSpPr>
          <p:cNvPr id="3" name="Slide Number Placeholder 2"/>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7076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3" y="333828"/>
            <a:ext cx="11494789" cy="1266371"/>
          </a:xfrm>
        </p:spPr>
        <p:txBody>
          <a:bodyPr anchor="t">
            <a:normAutofit/>
          </a:bodyPr>
          <a:lstStyle>
            <a:lvl1pPr algn="l">
              <a:defRPr sz="2800" baseline="0"/>
            </a:lvl1pPr>
          </a:lstStyle>
          <a:p>
            <a:r>
              <a:rPr lang="en-US" dirty="0"/>
              <a:t>Title slide — add slide title here on one or two lines</a:t>
            </a:r>
          </a:p>
        </p:txBody>
      </p:sp>
      <p:sp>
        <p:nvSpPr>
          <p:cNvPr id="3" name="Slide Number Placeholder 2"/>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0635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8" descr="GSG_PPT_textpage_2.gif"/>
          <p:cNvPicPr>
            <a:picLocks noChangeAspect="1"/>
          </p:cNvPicPr>
          <p:nvPr userDrawn="1"/>
        </p:nvPicPr>
        <p:blipFill rotWithShape="1">
          <a:blip r:embed="rId13" cstate="print"/>
          <a:srcRect t="6375" b="78070"/>
          <a:stretch/>
        </p:blipFill>
        <p:spPr bwMode="auto">
          <a:xfrm>
            <a:off x="0" y="1"/>
            <a:ext cx="12192000" cy="1066800"/>
          </a:xfrm>
          <a:prstGeom prst="rect">
            <a:avLst/>
          </a:prstGeom>
          <a:noFill/>
          <a:ln w="9525">
            <a:noFill/>
            <a:miter lim="800000"/>
            <a:headEnd/>
            <a:tailEnd/>
          </a:ln>
        </p:spPr>
      </p:pic>
      <p:sp>
        <p:nvSpPr>
          <p:cNvPr id="354308" name="Rectangle 2"/>
          <p:cNvSpPr>
            <a:spLocks noGrp="1" noChangeArrowheads="1"/>
          </p:cNvSpPr>
          <p:nvPr>
            <p:ph type="title"/>
          </p:nvPr>
        </p:nvSpPr>
        <p:spPr bwMode="auto">
          <a:xfrm>
            <a:off x="914400" y="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4309" name="Rectangle 3"/>
          <p:cNvSpPr>
            <a:spLocks noGrp="1" noChangeArrowheads="1"/>
          </p:cNvSpPr>
          <p:nvPr>
            <p:ph type="body" idx="1"/>
          </p:nvPr>
        </p:nvSpPr>
        <p:spPr bwMode="auto">
          <a:xfrm>
            <a:off x="914400" y="2057401"/>
            <a:ext cx="10363200" cy="21852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66" r:id="rId1"/>
    <p:sldLayoutId id="2147484032" r:id="rId2"/>
    <p:sldLayoutId id="2147484031" r:id="rId3"/>
    <p:sldLayoutId id="2147484030" r:id="rId4"/>
    <p:sldLayoutId id="2147484084" r:id="rId5"/>
    <p:sldLayoutId id="2147484085" r:id="rId6"/>
    <p:sldLayoutId id="2147484086" r:id="rId7"/>
    <p:sldLayoutId id="2147484087" r:id="rId8"/>
    <p:sldLayoutId id="2147484089" r:id="rId9"/>
    <p:sldLayoutId id="2147484090" r:id="rId10"/>
    <p:sldLayoutId id="2147484092"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ＭＳ Ｐゴシック" pitchFamily="-111" charset="-128"/>
        </a:defRPr>
      </a:lvl1pPr>
      <a:lvl2pPr algn="l" rtl="0" eaLnBrk="0" fontAlgn="base" hangingPunct="0">
        <a:spcBef>
          <a:spcPct val="0"/>
        </a:spcBef>
        <a:spcAft>
          <a:spcPct val="0"/>
        </a:spcAft>
        <a:defRPr sz="3200">
          <a:solidFill>
            <a:schemeClr val="bg1"/>
          </a:solidFill>
          <a:latin typeface="Arial" charset="0"/>
          <a:ea typeface="ＭＳ Ｐゴシック" pitchFamily="64" charset="-128"/>
          <a:cs typeface="ＭＳ Ｐゴシック" pitchFamily="-111" charset="-128"/>
        </a:defRPr>
      </a:lvl2pPr>
      <a:lvl3pPr algn="l" rtl="0" eaLnBrk="0" fontAlgn="base" hangingPunct="0">
        <a:spcBef>
          <a:spcPct val="0"/>
        </a:spcBef>
        <a:spcAft>
          <a:spcPct val="0"/>
        </a:spcAft>
        <a:defRPr sz="3200">
          <a:solidFill>
            <a:schemeClr val="bg1"/>
          </a:solidFill>
          <a:latin typeface="Arial" charset="0"/>
          <a:ea typeface="ＭＳ Ｐゴシック" pitchFamily="64" charset="-128"/>
          <a:cs typeface="ＭＳ Ｐゴシック" pitchFamily="-111" charset="-128"/>
        </a:defRPr>
      </a:lvl3pPr>
      <a:lvl4pPr algn="l" rtl="0" eaLnBrk="0" fontAlgn="base" hangingPunct="0">
        <a:spcBef>
          <a:spcPct val="0"/>
        </a:spcBef>
        <a:spcAft>
          <a:spcPct val="0"/>
        </a:spcAft>
        <a:defRPr sz="3200">
          <a:solidFill>
            <a:schemeClr val="bg1"/>
          </a:solidFill>
          <a:latin typeface="Arial" charset="0"/>
          <a:ea typeface="ＭＳ Ｐゴシック" pitchFamily="64" charset="-128"/>
          <a:cs typeface="ＭＳ Ｐゴシック" pitchFamily="-111" charset="-128"/>
        </a:defRPr>
      </a:lvl4pPr>
      <a:lvl5pPr algn="l" rtl="0" eaLnBrk="0" fontAlgn="base" hangingPunct="0">
        <a:spcBef>
          <a:spcPct val="0"/>
        </a:spcBef>
        <a:spcAft>
          <a:spcPct val="0"/>
        </a:spcAft>
        <a:defRPr sz="3200">
          <a:solidFill>
            <a:schemeClr val="bg1"/>
          </a:solidFill>
          <a:latin typeface="Arial" charset="0"/>
          <a:ea typeface="ＭＳ Ｐゴシック" pitchFamily="64" charset="-128"/>
          <a:cs typeface="ＭＳ Ｐゴシック" pitchFamily="-111" charset="-128"/>
        </a:defRPr>
      </a:lvl5pPr>
      <a:lvl6pPr marL="457200" algn="l" rtl="0" fontAlgn="base">
        <a:spcBef>
          <a:spcPct val="0"/>
        </a:spcBef>
        <a:spcAft>
          <a:spcPct val="0"/>
        </a:spcAft>
        <a:defRPr sz="3200">
          <a:solidFill>
            <a:schemeClr val="bg1"/>
          </a:solidFill>
          <a:latin typeface="Arial" charset="0"/>
          <a:ea typeface="ＭＳ Ｐゴシック" pitchFamily="64" charset="-128"/>
        </a:defRPr>
      </a:lvl6pPr>
      <a:lvl7pPr marL="914400" algn="l" rtl="0" fontAlgn="base">
        <a:spcBef>
          <a:spcPct val="0"/>
        </a:spcBef>
        <a:spcAft>
          <a:spcPct val="0"/>
        </a:spcAft>
        <a:defRPr sz="3200">
          <a:solidFill>
            <a:schemeClr val="bg1"/>
          </a:solidFill>
          <a:latin typeface="Arial" charset="0"/>
          <a:ea typeface="ＭＳ Ｐゴシック" pitchFamily="64" charset="-128"/>
        </a:defRPr>
      </a:lvl7pPr>
      <a:lvl8pPr marL="1371600" algn="l" rtl="0" fontAlgn="base">
        <a:spcBef>
          <a:spcPct val="0"/>
        </a:spcBef>
        <a:spcAft>
          <a:spcPct val="0"/>
        </a:spcAft>
        <a:defRPr sz="3200">
          <a:solidFill>
            <a:schemeClr val="bg1"/>
          </a:solidFill>
          <a:latin typeface="Arial" charset="0"/>
          <a:ea typeface="ＭＳ Ｐゴシック" pitchFamily="64" charset="-128"/>
        </a:defRPr>
      </a:lvl8pPr>
      <a:lvl9pPr marL="1828800" algn="l" rtl="0" fontAlgn="base">
        <a:spcBef>
          <a:spcPct val="0"/>
        </a:spcBef>
        <a:spcAft>
          <a:spcPct val="0"/>
        </a:spcAft>
        <a:defRPr sz="3200">
          <a:solidFill>
            <a:schemeClr val="bg1"/>
          </a:solidFill>
          <a:latin typeface="Arial" charset="0"/>
          <a:ea typeface="ＭＳ Ｐゴシック" pitchFamily="64" charset="-128"/>
        </a:defRPr>
      </a:lvl9pPr>
    </p:titleStyle>
    <p:bodyStyle>
      <a:lvl1pPr marL="342900" indent="-342900" algn="l" rtl="0" eaLnBrk="0" fontAlgn="base" hangingPunct="0">
        <a:spcBef>
          <a:spcPct val="20000"/>
        </a:spcBef>
        <a:spcAft>
          <a:spcPct val="0"/>
        </a:spcAft>
        <a:buClr>
          <a:srgbClr val="F7B11E"/>
        </a:buClr>
        <a:buSzPct val="65000"/>
        <a:buFont typeface="Wingdings" pitchFamily="2" charset="2"/>
        <a:buChar char=""/>
        <a:defRPr sz="2800">
          <a:solidFill>
            <a:srgbClr val="5C6F7B"/>
          </a:solidFill>
          <a:latin typeface="+mn-lt"/>
          <a:ea typeface="+mn-ea"/>
          <a:cs typeface="ＭＳ Ｐゴシック" pitchFamily="-111" charset="-128"/>
        </a:defRPr>
      </a:lvl1pPr>
      <a:lvl2pPr marL="742950" indent="-285750" algn="l" rtl="0" eaLnBrk="0" fontAlgn="base" hangingPunct="0">
        <a:spcBef>
          <a:spcPct val="20000"/>
        </a:spcBef>
        <a:spcAft>
          <a:spcPct val="0"/>
        </a:spcAft>
        <a:buClr>
          <a:srgbClr val="F7B11E"/>
        </a:buClr>
        <a:buFont typeface="Times" pitchFamily="18" charset="0"/>
        <a:buChar char="•"/>
        <a:defRPr sz="2600">
          <a:solidFill>
            <a:srgbClr val="95A0A9"/>
          </a:solidFill>
          <a:latin typeface="+mn-lt"/>
          <a:ea typeface="+mn-ea"/>
          <a:cs typeface="ＭＳ Ｐゴシック"/>
        </a:defRPr>
      </a:lvl2pPr>
      <a:lvl3pPr marL="1143000" indent="-228600" algn="l" rtl="0" eaLnBrk="0" fontAlgn="base" hangingPunct="0">
        <a:spcBef>
          <a:spcPct val="20000"/>
        </a:spcBef>
        <a:spcAft>
          <a:spcPct val="0"/>
        </a:spcAft>
        <a:buClr>
          <a:srgbClr val="F7B11E"/>
        </a:buClr>
        <a:buChar char="–"/>
        <a:defRPr sz="2400">
          <a:solidFill>
            <a:srgbClr val="95A0A9"/>
          </a:solidFill>
          <a:latin typeface="+mn-lt"/>
          <a:ea typeface="+mn-ea"/>
          <a:cs typeface="ＭＳ Ｐゴシック"/>
        </a:defRPr>
      </a:lvl3pPr>
      <a:lvl4pPr marL="1600200" indent="-228600" algn="l" rtl="0" eaLnBrk="0" fontAlgn="base" hangingPunct="0">
        <a:spcBef>
          <a:spcPct val="20000"/>
        </a:spcBef>
        <a:spcAft>
          <a:spcPct val="0"/>
        </a:spcAft>
        <a:buClr>
          <a:srgbClr val="F7B11E"/>
        </a:buClr>
        <a:buChar char="–"/>
        <a:defRPr sz="2000">
          <a:solidFill>
            <a:srgbClr val="95A0A9"/>
          </a:solidFill>
          <a:latin typeface="+mn-lt"/>
          <a:ea typeface="+mn-ea"/>
          <a:cs typeface="ＭＳ Ｐゴシック"/>
        </a:defRPr>
      </a:lvl4pPr>
      <a:lvl5pPr marL="2057400" indent="-228600" algn="l" rtl="0" eaLnBrk="0" fontAlgn="base" hangingPunct="0">
        <a:spcBef>
          <a:spcPct val="20000"/>
        </a:spcBef>
        <a:spcAft>
          <a:spcPct val="0"/>
        </a:spcAft>
        <a:buClr>
          <a:srgbClr val="F7B11E"/>
        </a:buClr>
        <a:buChar char="–"/>
        <a:defRPr sz="2000">
          <a:solidFill>
            <a:srgbClr val="95A0A9"/>
          </a:solidFill>
          <a:latin typeface="+mn-lt"/>
          <a:ea typeface="+mn-ea"/>
          <a:cs typeface="ＭＳ Ｐゴシック"/>
        </a:defRPr>
      </a:lvl5pPr>
      <a:lvl6pPr marL="2514600" indent="-228600" algn="l" rtl="0" fontAlgn="base">
        <a:spcBef>
          <a:spcPct val="20000"/>
        </a:spcBef>
        <a:spcAft>
          <a:spcPct val="0"/>
        </a:spcAft>
        <a:buClr>
          <a:srgbClr val="00A5E3"/>
        </a:buClr>
        <a:buChar char="–"/>
        <a:defRPr sz="2000">
          <a:solidFill>
            <a:srgbClr val="95A0A9"/>
          </a:solidFill>
          <a:latin typeface="+mn-lt"/>
          <a:ea typeface="+mn-ea"/>
        </a:defRPr>
      </a:lvl6pPr>
      <a:lvl7pPr marL="2971800" indent="-228600" algn="l" rtl="0" fontAlgn="base">
        <a:spcBef>
          <a:spcPct val="20000"/>
        </a:spcBef>
        <a:spcAft>
          <a:spcPct val="0"/>
        </a:spcAft>
        <a:buClr>
          <a:srgbClr val="00A5E3"/>
        </a:buClr>
        <a:buChar char="–"/>
        <a:defRPr sz="2000">
          <a:solidFill>
            <a:srgbClr val="95A0A9"/>
          </a:solidFill>
          <a:latin typeface="+mn-lt"/>
          <a:ea typeface="+mn-ea"/>
        </a:defRPr>
      </a:lvl7pPr>
      <a:lvl8pPr marL="3429000" indent="-228600" algn="l" rtl="0" fontAlgn="base">
        <a:spcBef>
          <a:spcPct val="20000"/>
        </a:spcBef>
        <a:spcAft>
          <a:spcPct val="0"/>
        </a:spcAft>
        <a:buClr>
          <a:srgbClr val="00A5E3"/>
        </a:buClr>
        <a:buChar char="–"/>
        <a:defRPr sz="2000">
          <a:solidFill>
            <a:srgbClr val="95A0A9"/>
          </a:solidFill>
          <a:latin typeface="+mn-lt"/>
          <a:ea typeface="+mn-ea"/>
        </a:defRPr>
      </a:lvl8pPr>
      <a:lvl9pPr marL="3886200" indent="-228600" algn="l" rtl="0" fontAlgn="base">
        <a:spcBef>
          <a:spcPct val="20000"/>
        </a:spcBef>
        <a:spcAft>
          <a:spcPct val="0"/>
        </a:spcAft>
        <a:buClr>
          <a:srgbClr val="00A5E3"/>
        </a:buClr>
        <a:buChar char="–"/>
        <a:defRPr sz="2000">
          <a:solidFill>
            <a:srgbClr val="95A0A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W5d2IoIeRfU&amp;ab_channel=JasonCrowforCongress%28CO-6%29"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4698"/>
            <a:ext cx="11494789" cy="1266371"/>
          </a:xfrm>
        </p:spPr>
        <p:txBody>
          <a:bodyPr>
            <a:normAutofit/>
          </a:bodyPr>
          <a:lstStyle/>
          <a:p>
            <a:r>
              <a:rPr lang="en-US" sz="4000" dirty="0"/>
              <a:t>Political Polling 101</a:t>
            </a:r>
          </a:p>
        </p:txBody>
      </p:sp>
      <p:sp>
        <p:nvSpPr>
          <p:cNvPr id="11" name="Oval 10">
            <a:extLst>
              <a:ext uri="{FF2B5EF4-FFF2-40B4-BE49-F238E27FC236}">
                <a16:creationId xmlns:a16="http://schemas.microsoft.com/office/drawing/2014/main" id="{D1D23A14-6607-4304-89FC-98F12539D8A1}"/>
              </a:ext>
            </a:extLst>
          </p:cNvPr>
          <p:cNvSpPr/>
          <p:nvPr/>
        </p:nvSpPr>
        <p:spPr>
          <a:xfrm>
            <a:off x="-745108" y="803703"/>
            <a:ext cx="428448" cy="272115"/>
          </a:xfrm>
          <a:prstGeom prst="ellipse">
            <a:avLst/>
          </a:prstGeom>
          <a:noFill/>
          <a:ln w="19050">
            <a:solidFill>
              <a:srgbClr val="6CB7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BB0A66A-D0B7-4EA6-B9A7-84C1203B987C}"/>
              </a:ext>
            </a:extLst>
          </p:cNvPr>
          <p:cNvSpPr/>
          <p:nvPr/>
        </p:nvSpPr>
        <p:spPr>
          <a:xfrm>
            <a:off x="-1273479" y="565769"/>
            <a:ext cx="428448" cy="2721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4246F9E-D629-401C-91CC-CDB3727786D3}"/>
              </a:ext>
            </a:extLst>
          </p:cNvPr>
          <p:cNvSpPr/>
          <p:nvPr/>
        </p:nvSpPr>
        <p:spPr>
          <a:xfrm>
            <a:off x="-663355" y="416005"/>
            <a:ext cx="428448" cy="272115"/>
          </a:xfrm>
          <a:prstGeom prst="ellipse">
            <a:avLst/>
          </a:prstGeom>
          <a:noFill/>
          <a:ln w="19050">
            <a:solidFill>
              <a:srgbClr val="840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14">
            <a:extLst>
              <a:ext uri="{FF2B5EF4-FFF2-40B4-BE49-F238E27FC236}">
                <a16:creationId xmlns:a16="http://schemas.microsoft.com/office/drawing/2014/main" id="{9FA39057-0D3B-4F84-992A-06CB23181D7D}"/>
              </a:ext>
            </a:extLst>
          </p:cNvPr>
          <p:cNvSpPr/>
          <p:nvPr/>
        </p:nvSpPr>
        <p:spPr>
          <a:xfrm>
            <a:off x="-736331" y="2445013"/>
            <a:ext cx="428448" cy="272115"/>
          </a:xfrm>
          <a:prstGeom prst="rect">
            <a:avLst/>
          </a:prstGeom>
          <a:noFill/>
          <a:ln w="19050">
            <a:solidFill>
              <a:srgbClr val="6CB7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2AF5BB2-E90D-479A-9827-21247EBAE7CA}"/>
              </a:ext>
            </a:extLst>
          </p:cNvPr>
          <p:cNvSpPr/>
          <p:nvPr/>
        </p:nvSpPr>
        <p:spPr>
          <a:xfrm>
            <a:off x="-1264702" y="2207079"/>
            <a:ext cx="428448" cy="2721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120808B-84DA-4E58-B670-88A53A9CF953}"/>
              </a:ext>
            </a:extLst>
          </p:cNvPr>
          <p:cNvSpPr/>
          <p:nvPr/>
        </p:nvSpPr>
        <p:spPr>
          <a:xfrm>
            <a:off x="-654578" y="2057315"/>
            <a:ext cx="428448" cy="272115"/>
          </a:xfrm>
          <a:prstGeom prst="rect">
            <a:avLst/>
          </a:prstGeom>
          <a:noFill/>
          <a:ln w="19050">
            <a:solidFill>
              <a:srgbClr val="840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4" name="Picture 13" descr="A picture containing table, sitting, laying, shirt&#10;&#10;Description automatically generated">
            <a:extLst>
              <a:ext uri="{FF2B5EF4-FFF2-40B4-BE49-F238E27FC236}">
                <a16:creationId xmlns:a16="http://schemas.microsoft.com/office/drawing/2014/main" id="{CCD6BEB8-6C6C-4BA5-8A6B-EF89DBEF1C1A}"/>
              </a:ext>
            </a:extLst>
          </p:cNvPr>
          <p:cNvPicPr>
            <a:picLocks noChangeAspect="1"/>
          </p:cNvPicPr>
          <p:nvPr/>
        </p:nvPicPr>
        <p:blipFill rotWithShape="1">
          <a:blip r:embed="rId3">
            <a:extLst>
              <a:ext uri="{28A0092B-C50C-407E-A947-70E740481C1C}">
                <a14:useLocalDpi xmlns:a14="http://schemas.microsoft.com/office/drawing/2010/main" val="0"/>
              </a:ext>
            </a:extLst>
          </a:blip>
          <a:srcRect t="19534" b="18844"/>
          <a:stretch/>
        </p:blipFill>
        <p:spPr>
          <a:xfrm>
            <a:off x="-26798" y="1075818"/>
            <a:ext cx="12218798" cy="4742544"/>
          </a:xfrm>
          <a:prstGeom prst="rect">
            <a:avLst/>
          </a:prstGeom>
        </p:spPr>
      </p:pic>
    </p:spTree>
    <p:extLst>
      <p:ext uri="{BB962C8B-B14F-4D97-AF65-F5344CB8AC3E}">
        <p14:creationId xmlns:p14="http://schemas.microsoft.com/office/powerpoint/2010/main" val="99292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3" y="3063928"/>
            <a:ext cx="11501609" cy="882990"/>
          </a:xfrm>
        </p:spPr>
        <p:txBody>
          <a:bodyPr>
            <a:noAutofit/>
          </a:bodyPr>
          <a:lstStyle/>
          <a:p>
            <a:r>
              <a:rPr lang="en-US" sz="3200" dirty="0">
                <a:latin typeface="+mn-lt"/>
              </a:rPr>
              <a:t>Discussion Example: Jason Crow in 2018 (CO-6) </a:t>
            </a:r>
          </a:p>
        </p:txBody>
      </p:sp>
    </p:spTree>
    <p:extLst>
      <p:ext uri="{BB962C8B-B14F-4D97-AF65-F5344CB8AC3E}">
        <p14:creationId xmlns:p14="http://schemas.microsoft.com/office/powerpoint/2010/main" val="376666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152400" y="228600"/>
            <a:ext cx="11582400" cy="762000"/>
          </a:xfrm>
        </p:spPr>
        <p:txBody>
          <a:bodyPr vert="horz" wrap="square" lIns="90488" tIns="44450" rIns="90488" bIns="44450" numCol="1" anchor="t" anchorCtr="0" compatLnSpc="1">
            <a:prstTxWarp prst="textNoShape">
              <a:avLst/>
            </a:prstTxWarp>
          </a:bodyPr>
          <a:lstStyle/>
          <a:p>
            <a:pPr eaLnBrk="1" hangingPunct="1">
              <a:defRPr/>
            </a:pPr>
            <a:r>
              <a:rPr lang="en-US" dirty="0">
                <a:latin typeface="+mn-lt"/>
              </a:rPr>
              <a:t>Discussion Example: Jason Crow in 2018 (CO-6) </a:t>
            </a:r>
          </a:p>
        </p:txBody>
      </p:sp>
      <p:sp>
        <p:nvSpPr>
          <p:cNvPr id="9219" name="Rectangle 3"/>
          <p:cNvSpPr>
            <a:spLocks noGrp="1" noChangeArrowheads="1"/>
          </p:cNvSpPr>
          <p:nvPr>
            <p:ph type="body" idx="1"/>
          </p:nvPr>
        </p:nvSpPr>
        <p:spPr>
          <a:xfrm>
            <a:off x="304800" y="1295400"/>
            <a:ext cx="11430000" cy="5620513"/>
          </a:xfrm>
          <a:noFill/>
        </p:spPr>
        <p:txBody>
          <a:bodyPr vert="horz" wrap="square" lIns="90488" tIns="44450" rIns="90488" bIns="44450" numCol="1" anchor="t" anchorCtr="0" compatLnSpc="1">
            <a:prstTxWarp prst="textNoShape">
              <a:avLst/>
            </a:prstTxWarp>
            <a:spAutoFit/>
          </a:bodyPr>
          <a:lstStyle/>
          <a:p>
            <a:pPr indent="-285750" eaLnBrk="1" hangingPunct="1"/>
            <a:r>
              <a:rPr lang="en-US" sz="2400" dirty="0">
                <a:solidFill>
                  <a:schemeClr val="tx1"/>
                </a:solidFill>
                <a:latin typeface="Calibri" panose="020F0502020204030204" pitchFamily="34" charset="0"/>
              </a:rPr>
              <a:t>The challenge: “Invincible” Mike Coffman won in 2016 by 8 even as Hillary won his district by 9</a:t>
            </a:r>
          </a:p>
          <a:p>
            <a:pPr indent="-285750" eaLnBrk="1" hangingPunct="1"/>
            <a:r>
              <a:rPr lang="en-US" sz="2400" dirty="0">
                <a:solidFill>
                  <a:schemeClr val="tx1"/>
                </a:solidFill>
                <a:latin typeface="Calibri" panose="020F0502020204030204" pitchFamily="34" charset="0"/>
              </a:rPr>
              <a:t>Early focus groups to understand the mood of the electorate, and how to unlock Clinton-Coffman voter - Told us many of our assumptions were wrong and that Jason was our bet messenger</a:t>
            </a:r>
          </a:p>
          <a:p>
            <a:pPr indent="-285750" eaLnBrk="1" hangingPunct="1"/>
            <a:r>
              <a:rPr lang="en-US" sz="2400" dirty="0">
                <a:solidFill>
                  <a:schemeClr val="tx1"/>
                </a:solidFill>
                <a:latin typeface="Calibri" panose="020F0502020204030204" pitchFamily="34" charset="0"/>
              </a:rPr>
              <a:t>Two benchmark surveys to develop the overall roadmap:</a:t>
            </a:r>
          </a:p>
          <a:p>
            <a:pPr lvl="1" eaLnBrk="1" hangingPunct="1"/>
            <a:r>
              <a:rPr lang="en-US" sz="2100" dirty="0">
                <a:solidFill>
                  <a:schemeClr val="tx1"/>
                </a:solidFill>
                <a:latin typeface="Calibri" panose="020F0502020204030204" pitchFamily="34" charset="0"/>
              </a:rPr>
              <a:t>Showed that if we communicated the right way, we should win relative easily</a:t>
            </a:r>
          </a:p>
          <a:p>
            <a:pPr lvl="1" eaLnBrk="1" hangingPunct="1"/>
            <a:r>
              <a:rPr lang="en-US" sz="2100" dirty="0">
                <a:solidFill>
                  <a:schemeClr val="tx1"/>
                </a:solidFill>
                <a:latin typeface="Calibri" panose="020F0502020204030204" pitchFamily="34" charset="0"/>
              </a:rPr>
              <a:t>Jason’s bio and positive message resonated very strongly with white swing voters</a:t>
            </a:r>
          </a:p>
          <a:p>
            <a:pPr lvl="1" eaLnBrk="1" hangingPunct="1"/>
            <a:r>
              <a:rPr lang="en-US" sz="2100" dirty="0">
                <a:solidFill>
                  <a:schemeClr val="tx1"/>
                </a:solidFill>
                <a:latin typeface="Calibri" panose="020F0502020204030204" pitchFamily="34" charset="0"/>
              </a:rPr>
              <a:t>But we needed hard negative on Coffman to dislodge voters of color who usually vote Dem but saw Coffman as a different kind of Republican (he wasn’t)</a:t>
            </a:r>
          </a:p>
          <a:p>
            <a:pPr lvl="1" eaLnBrk="1" hangingPunct="1"/>
            <a:r>
              <a:rPr lang="en-US" sz="2100" dirty="0">
                <a:solidFill>
                  <a:schemeClr val="tx1"/>
                </a:solidFill>
                <a:latin typeface="Calibri" panose="020F0502020204030204" pitchFamily="34" charset="0"/>
              </a:rPr>
              <a:t>Needed our allies to relentlessly tie Coffman to Trump using 95% voting record – most in CO</a:t>
            </a:r>
          </a:p>
          <a:p>
            <a:pPr indent="-285750" eaLnBrk="1" hangingPunct="1"/>
            <a:r>
              <a:rPr lang="en-US" sz="2400" dirty="0">
                <a:solidFill>
                  <a:schemeClr val="tx1"/>
                </a:solidFill>
                <a:latin typeface="Calibri" panose="020F0502020204030204" pitchFamily="34" charset="0"/>
              </a:rPr>
              <a:t>Several tracking surveys to assess progress and provide course adjustments</a:t>
            </a:r>
          </a:p>
          <a:p>
            <a:pPr lvl="1" eaLnBrk="1" hangingPunct="1"/>
            <a:r>
              <a:rPr lang="en-US" sz="2200" dirty="0">
                <a:solidFill>
                  <a:schemeClr val="tx1"/>
                </a:solidFill>
                <a:latin typeface="Calibri" panose="020F0502020204030204" pitchFamily="34" charset="0"/>
              </a:rPr>
              <a:t>Went from -2 to +8. Ended up winning by 11</a:t>
            </a:r>
          </a:p>
          <a:p>
            <a:pPr lvl="2" indent="-285750" eaLnBrk="1" hangingPunct="1"/>
            <a:endParaRPr lang="en-US" sz="2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3502262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FCF208-A827-4A07-93C1-477D56ABCEC3}"/>
              </a:ext>
            </a:extLst>
          </p:cNvPr>
          <p:cNvSpPr txBox="1"/>
          <p:nvPr/>
        </p:nvSpPr>
        <p:spPr>
          <a:xfrm>
            <a:off x="341523" y="5902907"/>
            <a:ext cx="11653961" cy="834777"/>
          </a:xfrm>
          <a:prstGeom prst="rect">
            <a:avLst/>
          </a:prstGeom>
          <a:solidFill>
            <a:schemeClr val="bg1"/>
          </a:solidFill>
        </p:spPr>
        <p:txBody>
          <a:bodyPr wrap="square" rtlCol="0">
            <a:spAutoFit/>
          </a:bodyPr>
          <a:lstStyle/>
          <a:p>
            <a:endParaRPr lang="en-US" dirty="0"/>
          </a:p>
        </p:txBody>
      </p:sp>
      <p:sp>
        <p:nvSpPr>
          <p:cNvPr id="3" name="Text Placeholder 2"/>
          <p:cNvSpPr>
            <a:spLocks noGrp="1"/>
          </p:cNvSpPr>
          <p:nvPr>
            <p:ph type="body" sz="quarter" idx="11"/>
          </p:nvPr>
        </p:nvSpPr>
        <p:spPr>
          <a:xfrm>
            <a:off x="341523" y="1411737"/>
            <a:ext cx="11494789" cy="330201"/>
          </a:xfrm>
        </p:spPr>
        <p:txBody>
          <a:bodyPr/>
          <a:lstStyle/>
          <a:p>
            <a:r>
              <a:rPr lang="en-US" dirty="0"/>
              <a:t>Initial Vote – Two Way Ballot</a:t>
            </a:r>
          </a:p>
        </p:txBody>
      </p:sp>
      <p:sp>
        <p:nvSpPr>
          <p:cNvPr id="2" name="Title 1"/>
          <p:cNvSpPr>
            <a:spLocks noGrp="1"/>
          </p:cNvSpPr>
          <p:nvPr>
            <p:ph type="title"/>
          </p:nvPr>
        </p:nvSpPr>
        <p:spPr>
          <a:xfrm>
            <a:off x="326465" y="75724"/>
            <a:ext cx="11501609" cy="1069978"/>
          </a:xfrm>
        </p:spPr>
        <p:txBody>
          <a:bodyPr>
            <a:noAutofit/>
          </a:bodyPr>
          <a:lstStyle/>
          <a:p>
            <a:r>
              <a:rPr lang="en-US" sz="2800" dirty="0"/>
              <a:t>Initial Ballot: Crow down 2 and under-performing the generic ballot more among voters of color and outside of Arapahoe County</a:t>
            </a:r>
          </a:p>
        </p:txBody>
      </p:sp>
      <p:sp>
        <p:nvSpPr>
          <p:cNvPr id="44" name="Slide Number Placeholder 43"/>
          <p:cNvSpPr>
            <a:spLocks noGrp="1"/>
          </p:cNvSpPr>
          <p:nvPr>
            <p:ph type="sldNum" sz="quarter" idx="10"/>
          </p:nvPr>
        </p:nvSpPr>
        <p:spPr/>
        <p:txBody>
          <a:bodyPr/>
          <a:lstStyle/>
          <a:p>
            <a:endParaRPr lang="en-US" dirty="0"/>
          </a:p>
        </p:txBody>
      </p:sp>
      <p:graphicFrame>
        <p:nvGraphicFramePr>
          <p:cNvPr id="32" name="Table 31">
            <a:extLst>
              <a:ext uri="{FF2B5EF4-FFF2-40B4-BE49-F238E27FC236}">
                <a16:creationId xmlns:a16="http://schemas.microsoft.com/office/drawing/2014/main" id="{328F9B82-D5FC-4B91-93F5-932107C98A1F}"/>
              </a:ext>
            </a:extLst>
          </p:cNvPr>
          <p:cNvGraphicFramePr>
            <a:graphicFrameLocks noGrp="1"/>
          </p:cNvGraphicFramePr>
          <p:nvPr/>
        </p:nvGraphicFramePr>
        <p:xfrm>
          <a:off x="1812152" y="1563851"/>
          <a:ext cx="8107771" cy="610673"/>
        </p:xfrm>
        <a:graphic>
          <a:graphicData uri="http://schemas.openxmlformats.org/drawingml/2006/table">
            <a:tbl>
              <a:tblPr firstRow="1" bandRow="1">
                <a:tableStyleId>{2D5ABB26-0587-4C30-8999-92F81FD0307C}</a:tableStyleId>
              </a:tblPr>
              <a:tblGrid>
                <a:gridCol w="3019610">
                  <a:extLst>
                    <a:ext uri="{9D8B030D-6E8A-4147-A177-3AD203B41FA5}">
                      <a16:colId xmlns:a16="http://schemas.microsoft.com/office/drawing/2014/main" val="1350522969"/>
                    </a:ext>
                  </a:extLst>
                </a:gridCol>
                <a:gridCol w="2068551">
                  <a:extLst>
                    <a:ext uri="{9D8B030D-6E8A-4147-A177-3AD203B41FA5}">
                      <a16:colId xmlns:a16="http://schemas.microsoft.com/office/drawing/2014/main" val="1095436845"/>
                    </a:ext>
                  </a:extLst>
                </a:gridCol>
                <a:gridCol w="3019610">
                  <a:extLst>
                    <a:ext uri="{9D8B030D-6E8A-4147-A177-3AD203B41FA5}">
                      <a16:colId xmlns:a16="http://schemas.microsoft.com/office/drawing/2014/main" val="1318452995"/>
                    </a:ext>
                  </a:extLst>
                </a:gridCol>
              </a:tblGrid>
              <a:tr h="610673">
                <a:tc>
                  <a:txBody>
                    <a:bodyPr/>
                    <a:lstStyle/>
                    <a:p>
                      <a:pPr algn="l"/>
                      <a:r>
                        <a:rPr lang="en-US" sz="1400" b="1" dirty="0">
                          <a:solidFill>
                            <a:srgbClr val="0083BF"/>
                          </a:solidFill>
                        </a:rPr>
                        <a:t>Crow</a:t>
                      </a:r>
                    </a:p>
                  </a:txBody>
                  <a:tcPr anchor="b"/>
                </a:tc>
                <a:tc>
                  <a:txBody>
                    <a:bodyPr/>
                    <a:lstStyle/>
                    <a:p>
                      <a:pPr algn="ctr"/>
                      <a:r>
                        <a:rPr lang="en-US" sz="1400" b="1" dirty="0">
                          <a:solidFill>
                            <a:srgbClr val="BFBFBD"/>
                          </a:solidFill>
                        </a:rPr>
                        <a:t>Undecided</a:t>
                      </a:r>
                    </a:p>
                  </a:txBody>
                  <a:tcPr anchor="b"/>
                </a:tc>
                <a:tc>
                  <a:txBody>
                    <a:bodyPr/>
                    <a:lstStyle/>
                    <a:p>
                      <a:pPr algn="r"/>
                      <a:r>
                        <a:rPr lang="en-US" sz="1400" b="1" dirty="0">
                          <a:solidFill>
                            <a:srgbClr val="D32329"/>
                          </a:solidFill>
                        </a:rPr>
                        <a:t>Coffman</a:t>
                      </a:r>
                    </a:p>
                  </a:txBody>
                  <a:tcPr anchor="b"/>
                </a:tc>
                <a:extLst>
                  <a:ext uri="{0D108BD9-81ED-4DB2-BD59-A6C34878D82A}">
                    <a16:rowId xmlns:a16="http://schemas.microsoft.com/office/drawing/2014/main" val="2601856744"/>
                  </a:ext>
                </a:extLst>
              </a:tr>
            </a:tbl>
          </a:graphicData>
        </a:graphic>
      </p:graphicFrame>
      <p:graphicFrame>
        <p:nvGraphicFramePr>
          <p:cNvPr id="33" name="Table 32"/>
          <p:cNvGraphicFramePr>
            <a:graphicFrameLocks noGrp="1"/>
          </p:cNvGraphicFramePr>
          <p:nvPr/>
        </p:nvGraphicFramePr>
        <p:xfrm>
          <a:off x="-8121435" y="2590213"/>
          <a:ext cx="6970856" cy="3312694"/>
        </p:xfrm>
        <a:graphic>
          <a:graphicData uri="http://schemas.openxmlformats.org/drawingml/2006/table">
            <a:tbl>
              <a:tblPr firstRow="1" bandRow="1">
                <a:tableStyleId>{2D5ABB26-0587-4C30-8999-92F81FD0307C}</a:tableStyleId>
              </a:tblPr>
              <a:tblGrid>
                <a:gridCol w="3485428">
                  <a:extLst>
                    <a:ext uri="{9D8B030D-6E8A-4147-A177-3AD203B41FA5}">
                      <a16:colId xmlns:a16="http://schemas.microsoft.com/office/drawing/2014/main" val="334523046"/>
                    </a:ext>
                  </a:extLst>
                </a:gridCol>
                <a:gridCol w="3485428">
                  <a:extLst>
                    <a:ext uri="{9D8B030D-6E8A-4147-A177-3AD203B41FA5}">
                      <a16:colId xmlns:a16="http://schemas.microsoft.com/office/drawing/2014/main" val="3424445037"/>
                    </a:ext>
                  </a:extLst>
                </a:gridCol>
              </a:tblGrid>
              <a:tr h="236621">
                <a:tc>
                  <a:txBody>
                    <a:bodyPr/>
                    <a:lstStyle/>
                    <a:p>
                      <a:r>
                        <a:rPr lang="en-US" sz="900" i="1" dirty="0">
                          <a:solidFill>
                            <a:schemeClr val="bg1"/>
                          </a:solidFill>
                          <a:latin typeface="+mn-lt"/>
                        </a:rPr>
                        <a:t>% very fav</a:t>
                      </a:r>
                      <a:endParaRPr lang="en-US" sz="900" b="0" i="1" dirty="0">
                        <a:solidFill>
                          <a:schemeClr val="bg1"/>
                        </a:solidFill>
                        <a:latin typeface="+mn-lt"/>
                      </a:endParaRPr>
                    </a:p>
                  </a:txBody>
                  <a:tcPr anchor="ctr"/>
                </a:tc>
                <a:tc>
                  <a:txBody>
                    <a:bodyPr/>
                    <a:lstStyle/>
                    <a:p>
                      <a:pPr algn="r"/>
                      <a:r>
                        <a:rPr lang="en-US" sz="900" b="0" i="1" dirty="0">
                          <a:solidFill>
                            <a:schemeClr val="bg1"/>
                          </a:solidFill>
                          <a:latin typeface="+mn-lt"/>
                        </a:rPr>
                        <a:t>% very </a:t>
                      </a:r>
                      <a:r>
                        <a:rPr lang="en-US" sz="900" b="0" i="1" dirty="0" err="1">
                          <a:solidFill>
                            <a:schemeClr val="bg1"/>
                          </a:solidFill>
                          <a:latin typeface="+mn-lt"/>
                        </a:rPr>
                        <a:t>unfav</a:t>
                      </a:r>
                      <a:endParaRPr lang="en-US" sz="900" b="0" i="1" dirty="0">
                        <a:solidFill>
                          <a:schemeClr val="bg1"/>
                        </a:solidFill>
                        <a:latin typeface="+mn-lt"/>
                      </a:endParaRPr>
                    </a:p>
                  </a:txBody>
                  <a:tcPr anchor="ctr"/>
                </a:tc>
                <a:extLst>
                  <a:ext uri="{0D108BD9-81ED-4DB2-BD59-A6C34878D82A}">
                    <a16:rowId xmlns:a16="http://schemas.microsoft.com/office/drawing/2014/main" val="74783625"/>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961866149"/>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489431764"/>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mn-lt"/>
                          <a:ea typeface="+mn-ea"/>
                          <a:cs typeface="+mn-cs"/>
                        </a:rPr>
                        <a:t>% very 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698313081"/>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271273903"/>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762182970"/>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mn-lt"/>
                          <a:ea typeface="+mn-ea"/>
                          <a:cs typeface="+mn-cs"/>
                        </a:rPr>
                        <a:t>% very 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714963636"/>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230027215"/>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0008"/>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0009"/>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0010"/>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0011"/>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0012"/>
                  </a:ext>
                </a:extLst>
              </a:tr>
              <a:tr h="236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fav</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mn-lt"/>
                          <a:ea typeface="+mn-ea"/>
                          <a:cs typeface="+mn-cs"/>
                        </a:rPr>
                        <a:t>% very </a:t>
                      </a:r>
                      <a:r>
                        <a:rPr kumimoji="0" lang="en-US" sz="900" b="0" i="1" u="none" strike="noStrike" kern="1200" cap="none" spc="0" normalizeH="0" baseline="0" noProof="0" dirty="0" err="1">
                          <a:ln>
                            <a:noFill/>
                          </a:ln>
                          <a:solidFill>
                            <a:prstClr val="white"/>
                          </a:solidFill>
                          <a:effectLst/>
                          <a:uLnTx/>
                          <a:uFillTx/>
                          <a:latin typeface="+mn-lt"/>
                          <a:ea typeface="+mn-ea"/>
                          <a:cs typeface="+mn-cs"/>
                        </a:rPr>
                        <a:t>unfav</a:t>
                      </a:r>
                      <a:endParaRPr kumimoji="0" lang="en-US" sz="900" b="0" i="1" u="none" strike="noStrike" kern="1200" cap="none" spc="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10013"/>
                  </a:ext>
                </a:extLst>
              </a:tr>
            </a:tbl>
          </a:graphicData>
        </a:graphic>
      </p:graphicFrame>
      <p:graphicFrame>
        <p:nvGraphicFramePr>
          <p:cNvPr id="34" name="Table 33"/>
          <p:cNvGraphicFramePr>
            <a:graphicFrameLocks noGrp="1"/>
          </p:cNvGraphicFramePr>
          <p:nvPr/>
        </p:nvGraphicFramePr>
        <p:xfrm>
          <a:off x="12744511" y="2045383"/>
          <a:ext cx="1222390" cy="3833345"/>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2944852883"/>
                    </a:ext>
                  </a:extLst>
                </a:gridCol>
              </a:tblGrid>
              <a:tr h="577766">
                <a:tc>
                  <a:txBody>
                    <a:bodyPr/>
                    <a:lstStyle/>
                    <a:p>
                      <a:pPr algn="ctr"/>
                      <a:r>
                        <a:rPr lang="en-US" sz="1600" b="1" dirty="0">
                          <a:latin typeface="+mn-lt"/>
                        </a:rPr>
                        <a:t>Swing</a:t>
                      </a:r>
                    </a:p>
                    <a:p>
                      <a:pPr algn="ctr"/>
                      <a:r>
                        <a:rPr lang="en-US" sz="1400" i="1" dirty="0">
                          <a:solidFill>
                            <a:srgbClr val="0784C1"/>
                          </a:solidFill>
                          <a:latin typeface="+mn-lt"/>
                        </a:rPr>
                        <a:t>% Favorable</a:t>
                      </a:r>
                    </a:p>
                  </a:txBody>
                  <a:tcPr anchor="b"/>
                </a:tc>
                <a:extLst>
                  <a:ext uri="{0D108BD9-81ED-4DB2-BD59-A6C34878D82A}">
                    <a16:rowId xmlns:a16="http://schemas.microsoft.com/office/drawing/2014/main" val="663936341"/>
                  </a:ext>
                </a:extLst>
              </a:tr>
              <a:tr h="2209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860214374"/>
                  </a:ext>
                </a:extLst>
              </a:tr>
              <a:tr h="2246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2690851641"/>
                  </a:ext>
                </a:extLst>
              </a:tr>
              <a:tr h="2246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2832033034"/>
                  </a:ext>
                </a:extLst>
              </a:tr>
              <a:tr h="2246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3661580395"/>
                  </a:ext>
                </a:extLst>
              </a:tr>
              <a:tr h="2246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4141420251"/>
                  </a:ext>
                </a:extLst>
              </a:tr>
              <a:tr h="2392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2482730844"/>
                  </a:ext>
                </a:extLst>
              </a:tr>
              <a:tr h="2429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3368340100"/>
                  </a:ext>
                </a:extLst>
              </a:tr>
              <a:tr h="2429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08"/>
                  </a:ext>
                </a:extLst>
              </a:tr>
              <a:tr h="2429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3"/>
                  </a:ext>
                </a:extLst>
              </a:tr>
              <a:tr h="2246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2350966361"/>
                  </a:ext>
                </a:extLst>
              </a:tr>
              <a:tr h="2468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09"/>
                  </a:ext>
                </a:extLst>
              </a:tr>
              <a:tr h="2246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0"/>
                  </a:ext>
                </a:extLst>
              </a:tr>
              <a:tr h="2468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1"/>
                  </a:ext>
                </a:extLst>
              </a:tr>
              <a:tr h="2246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2"/>
                  </a:ext>
                </a:extLst>
              </a:tr>
            </a:tbl>
          </a:graphicData>
        </a:graphic>
      </p:graphicFrame>
      <p:graphicFrame>
        <p:nvGraphicFramePr>
          <p:cNvPr id="35" name="Table 34"/>
          <p:cNvGraphicFramePr>
            <a:graphicFrameLocks noGrp="1"/>
          </p:cNvGraphicFramePr>
          <p:nvPr/>
        </p:nvGraphicFramePr>
        <p:xfrm>
          <a:off x="15207179" y="2116343"/>
          <a:ext cx="1223966" cy="3772122"/>
        </p:xfrm>
        <a:graphic>
          <a:graphicData uri="http://schemas.openxmlformats.org/drawingml/2006/table">
            <a:tbl>
              <a:tblPr firstRow="1" lastCol="1" bandRow="1">
                <a:tableStyleId>{5C22544A-7EE6-4342-B048-85BDC9FD1C3A}</a:tableStyleId>
              </a:tblPr>
              <a:tblGrid>
                <a:gridCol w="524557">
                  <a:extLst>
                    <a:ext uri="{9D8B030D-6E8A-4147-A177-3AD203B41FA5}">
                      <a16:colId xmlns:a16="http://schemas.microsoft.com/office/drawing/2014/main" val="20000"/>
                    </a:ext>
                  </a:extLst>
                </a:gridCol>
                <a:gridCol w="174852">
                  <a:extLst>
                    <a:ext uri="{9D8B030D-6E8A-4147-A177-3AD203B41FA5}">
                      <a16:colId xmlns:a16="http://schemas.microsoft.com/office/drawing/2014/main" val="20001"/>
                    </a:ext>
                  </a:extLst>
                </a:gridCol>
                <a:gridCol w="524557">
                  <a:extLst>
                    <a:ext uri="{9D8B030D-6E8A-4147-A177-3AD203B41FA5}">
                      <a16:colId xmlns:a16="http://schemas.microsoft.com/office/drawing/2014/main" val="20002"/>
                    </a:ext>
                  </a:extLst>
                </a:gridCol>
              </a:tblGrid>
              <a:tr h="451564">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j-lt"/>
                          <a:ea typeface="+mn-ea"/>
                          <a:cs typeface="+mn-cs"/>
                        </a:rPr>
                        <a:t>Month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784C1"/>
                          </a:solidFill>
                          <a:effectLst/>
                          <a:uLnTx/>
                          <a:uFillTx/>
                          <a:latin typeface="+mj-lt"/>
                          <a:ea typeface="+mn-ea"/>
                          <a:cs typeface="+mn-cs"/>
                        </a:rPr>
                        <a:t>Fav. </a:t>
                      </a:r>
                      <a:r>
                        <a:rPr kumimoji="0" lang="en-US" sz="1400" b="0" i="0" u="none" strike="noStrike" kern="1200" cap="none" spc="0" normalizeH="0" baseline="0" noProof="0" dirty="0">
                          <a:ln>
                            <a:noFill/>
                          </a:ln>
                          <a:solidFill>
                            <a:prstClr val="black"/>
                          </a:solidFill>
                          <a:effectLst/>
                          <a:uLnTx/>
                          <a:uFillTx/>
                          <a:latin typeface="+mj-lt"/>
                          <a:ea typeface="+mn-ea"/>
                          <a:cs typeface="+mn-cs"/>
                        </a:rPr>
                        <a:t>| </a:t>
                      </a:r>
                      <a:r>
                        <a:rPr kumimoji="0" lang="en-US" sz="1400" b="0" i="1" u="none" strike="noStrike" kern="1200" cap="none" spc="0" normalizeH="0" baseline="0" noProof="0" dirty="0" err="1">
                          <a:ln>
                            <a:noFill/>
                          </a:ln>
                          <a:solidFill>
                            <a:srgbClr val="BD2E2B"/>
                          </a:solidFill>
                          <a:effectLst/>
                          <a:uLnTx/>
                          <a:uFillTx/>
                          <a:latin typeface="+mj-lt"/>
                          <a:ea typeface="+mn-ea"/>
                          <a:cs typeface="+mn-cs"/>
                        </a:rPr>
                        <a:t>Unfav</a:t>
                      </a:r>
                      <a:r>
                        <a:rPr kumimoji="0" lang="en-US" sz="1400" b="0" i="1" u="none" strike="noStrike" kern="1200" cap="none" spc="0" normalizeH="0" baseline="0" noProof="0" dirty="0">
                          <a:ln>
                            <a:noFill/>
                          </a:ln>
                          <a:solidFill>
                            <a:srgbClr val="BD2E2B"/>
                          </a:solidFill>
                          <a:effectLst/>
                          <a:uLnTx/>
                          <a:uFillTx/>
                          <a:latin typeface="+mj-lt"/>
                          <a:ea typeface="+mn-ea"/>
                          <a:cs typeface="+mn-cs"/>
                        </a:rPr>
                        <a:t>.</a:t>
                      </a:r>
                      <a:endParaRPr lang="en-US" sz="1400" b="1" dirty="0">
                        <a:solidFill>
                          <a:schemeClr val="accent1"/>
                        </a:solidFill>
                        <a:latin typeface="+mj-lt"/>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1"/>
                        </a:solidFill>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b="1" dirty="0">
                        <a:solidFill>
                          <a:schemeClr val="accent2"/>
                        </a:solidFill>
                        <a:latin typeface="Calibri" panose="020F050202020403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227169"/>
                  </a:ext>
                </a:extLst>
              </a:tr>
              <a:tr h="241510">
                <a:tc>
                  <a:txBody>
                    <a:bodyPr/>
                    <a:lstStyle/>
                    <a:p>
                      <a:pPr algn="r"/>
                      <a:r>
                        <a:rPr lang="en-US" sz="800" b="1" dirty="0">
                          <a:solidFill>
                            <a:schemeClr val="accent1"/>
                          </a:solidFill>
                          <a:latin typeface="+mj-lt"/>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solidFill>
                          <a:latin typeface="+mj-lt"/>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1" dirty="0">
                          <a:solidFill>
                            <a:schemeClr val="accent3"/>
                          </a:solidFill>
                          <a:latin typeface="+mj-lt"/>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5598">
                <a:tc>
                  <a:txBody>
                    <a:bodyPr/>
                    <a:lstStyle/>
                    <a:p>
                      <a:pPr algn="r"/>
                      <a:r>
                        <a:rPr lang="en-US" sz="800" b="1" dirty="0">
                          <a:solidFill>
                            <a:schemeClr val="accent1"/>
                          </a:solidFill>
                          <a:latin typeface="+mj-lt"/>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solidFill>
                          <a:latin typeface="+mj-lt"/>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1" dirty="0">
                          <a:solidFill>
                            <a:schemeClr val="accent3"/>
                          </a:solidFill>
                          <a:latin typeface="+mj-lt"/>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8688">
                <a:tc>
                  <a:txBody>
                    <a:bodyPr/>
                    <a:lstStyle/>
                    <a:p>
                      <a:pPr algn="r"/>
                      <a:r>
                        <a:rPr lang="en-US" sz="800" b="1" dirty="0">
                          <a:solidFill>
                            <a:schemeClr val="accent1"/>
                          </a:solidFill>
                          <a:latin typeface="+mj-lt"/>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solidFill>
                          <a:latin typeface="+mj-lt"/>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1" dirty="0">
                          <a:solidFill>
                            <a:schemeClr val="accent3"/>
                          </a:solidFill>
                          <a:latin typeface="+mj-lt"/>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9054">
                <a:tc>
                  <a:txBody>
                    <a:bodyPr/>
                    <a:lstStyle/>
                    <a:p>
                      <a:pPr algn="r"/>
                      <a:r>
                        <a:rPr lang="en-US" sz="800" b="1" dirty="0">
                          <a:solidFill>
                            <a:schemeClr val="accent1"/>
                          </a:solidFill>
                          <a:latin typeface="+mj-lt"/>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solidFill>
                          <a:latin typeface="+mj-lt"/>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1" dirty="0">
                          <a:solidFill>
                            <a:schemeClr val="accent3"/>
                          </a:solidFill>
                          <a:latin typeface="+mj-lt"/>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2143">
                <a:tc>
                  <a:txBody>
                    <a:bodyPr/>
                    <a:lstStyle/>
                    <a:p>
                      <a:pPr algn="r"/>
                      <a:r>
                        <a:rPr lang="en-US" sz="800" b="1" dirty="0">
                          <a:solidFill>
                            <a:schemeClr val="accent1"/>
                          </a:solidFill>
                          <a:latin typeface="+mj-lt"/>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solidFill>
                          <a:latin typeface="+mj-lt"/>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1" dirty="0">
                          <a:solidFill>
                            <a:schemeClr val="accent3"/>
                          </a:solidFill>
                          <a:latin typeface="+mj-lt"/>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5598">
                <a:tc>
                  <a:txBody>
                    <a:bodyPr/>
                    <a:lstStyle/>
                    <a:p>
                      <a:pPr algn="r"/>
                      <a:r>
                        <a:rPr lang="en-US" sz="800" b="1" dirty="0">
                          <a:solidFill>
                            <a:schemeClr val="accent1"/>
                          </a:solidFill>
                          <a:latin typeface="+mj-lt"/>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solidFill>
                          <a:latin typeface="+mj-lt"/>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1" dirty="0">
                          <a:solidFill>
                            <a:schemeClr val="accent3"/>
                          </a:solidFill>
                          <a:latin typeface="+mj-lt"/>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2143">
                <a:tc>
                  <a:txBody>
                    <a:bodyPr/>
                    <a:lstStyle/>
                    <a:p>
                      <a:pPr algn="r"/>
                      <a:r>
                        <a:rPr lang="en-US" sz="800" b="1" dirty="0">
                          <a:solidFill>
                            <a:schemeClr val="accent1"/>
                          </a:solidFill>
                          <a:latin typeface="+mj-lt"/>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solidFill>
                          <a:latin typeface="+mj-lt"/>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1" dirty="0">
                          <a:solidFill>
                            <a:schemeClr val="accent3"/>
                          </a:solidFill>
                          <a:latin typeface="+mj-lt"/>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5598">
                <a:tc>
                  <a:txBody>
                    <a:bodyPr/>
                    <a:lstStyle/>
                    <a:p>
                      <a:pPr algn="r"/>
                      <a:r>
                        <a:rPr lang="en-US" sz="800" b="1" dirty="0">
                          <a:solidFill>
                            <a:schemeClr val="accent1"/>
                          </a:solidFill>
                          <a:latin typeface="+mj-lt"/>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solidFill>
                          <a:latin typeface="+mj-lt"/>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1" dirty="0">
                          <a:solidFill>
                            <a:schemeClr val="accent3"/>
                          </a:solidFill>
                          <a:latin typeface="+mj-lt"/>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559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1"/>
                          </a:solidFill>
                          <a:latin typeface="+mn-lt"/>
                          <a:ea typeface="+mn-ea"/>
                          <a:cs typeface="+mn-cs"/>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mn-lt"/>
                          <a:ea typeface="+mn-ea"/>
                          <a:cs typeface="+mn-cs"/>
                        </a:rPr>
                        <a:t>|</a:t>
                      </a:r>
                      <a:endParaRPr lang="en-US" sz="800" b="1" dirty="0">
                        <a:solidFill>
                          <a:schemeClr val="tx1"/>
                        </a:solidFill>
                        <a:latin typeface="+mj-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3"/>
                          </a:solidFill>
                          <a:latin typeface="+mn-lt"/>
                          <a:ea typeface="+mn-ea"/>
                          <a:cs typeface="+mn-cs"/>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214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1"/>
                          </a:solidFill>
                          <a:latin typeface="+mn-lt"/>
                          <a:ea typeface="+mn-ea"/>
                          <a:cs typeface="+mn-cs"/>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mn-lt"/>
                          <a:ea typeface="+mn-ea"/>
                          <a:cs typeface="+mn-cs"/>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3"/>
                          </a:solidFill>
                          <a:latin typeface="+mn-lt"/>
                          <a:ea typeface="+mn-ea"/>
                          <a:cs typeface="+mn-cs"/>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214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1"/>
                          </a:solidFill>
                          <a:latin typeface="+mn-lt"/>
                          <a:ea typeface="+mn-ea"/>
                          <a:cs typeface="+mn-cs"/>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mn-lt"/>
                          <a:ea typeface="+mn-ea"/>
                          <a:cs typeface="+mn-cs"/>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3"/>
                          </a:solidFill>
                          <a:latin typeface="+mn-lt"/>
                          <a:ea typeface="+mn-ea"/>
                          <a:cs typeface="+mn-cs"/>
                        </a:rPr>
                        <a:t>Xx</a:t>
                      </a:r>
                      <a:endParaRPr lang="en-US" sz="800" b="1" dirty="0">
                        <a:solidFill>
                          <a:schemeClr val="accent3"/>
                        </a:solidFill>
                        <a:latin typeface="+mj-lt"/>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214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1"/>
                          </a:solidFill>
                          <a:latin typeface="+mn-lt"/>
                          <a:ea typeface="+mn-ea"/>
                          <a:cs typeface="+mn-cs"/>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mn-lt"/>
                          <a:ea typeface="+mn-ea"/>
                          <a:cs typeface="+mn-cs"/>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3"/>
                          </a:solidFill>
                          <a:latin typeface="+mn-lt"/>
                          <a:ea typeface="+mn-ea"/>
                          <a:cs typeface="+mn-cs"/>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559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1"/>
                          </a:solidFill>
                          <a:latin typeface="+mn-lt"/>
                          <a:ea typeface="+mn-ea"/>
                          <a:cs typeface="+mn-cs"/>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mn-lt"/>
                          <a:ea typeface="+mn-ea"/>
                          <a:cs typeface="+mn-cs"/>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3"/>
                          </a:solidFill>
                          <a:latin typeface="+mn-lt"/>
                          <a:ea typeface="+mn-ea"/>
                          <a:cs typeface="+mn-cs"/>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96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1"/>
                          </a:solidFill>
                          <a:latin typeface="+mn-lt"/>
                          <a:ea typeface="+mn-ea"/>
                          <a:cs typeface="+mn-cs"/>
                        </a:rPr>
                        <a:t>Xx</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mn-lt"/>
                          <a:ea typeface="+mn-ea"/>
                          <a:cs typeface="+mn-cs"/>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accent3"/>
                          </a:solidFill>
                          <a:latin typeface="+mn-lt"/>
                          <a:ea typeface="+mn-ea"/>
                          <a:cs typeface="+mn-cs"/>
                        </a:rPr>
                        <a:t>Xx</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aphicFrame>
        <p:nvGraphicFramePr>
          <p:cNvPr id="37" name="Table 36"/>
          <p:cNvGraphicFramePr>
            <a:graphicFrameLocks noGrp="1"/>
          </p:cNvGraphicFramePr>
          <p:nvPr/>
        </p:nvGraphicFramePr>
        <p:xfrm>
          <a:off x="16934594" y="2143631"/>
          <a:ext cx="1753118" cy="3741044"/>
        </p:xfrm>
        <a:graphic>
          <a:graphicData uri="http://schemas.openxmlformats.org/drawingml/2006/table">
            <a:tbl>
              <a:tblPr firstRow="1" bandRow="1">
                <a:tableStyleId>{2D5ABB26-0587-4C30-8999-92F81FD0307C}</a:tableStyleId>
              </a:tblPr>
              <a:tblGrid>
                <a:gridCol w="876559">
                  <a:extLst>
                    <a:ext uri="{9D8B030D-6E8A-4147-A177-3AD203B41FA5}">
                      <a16:colId xmlns:a16="http://schemas.microsoft.com/office/drawing/2014/main" val="2944852883"/>
                    </a:ext>
                  </a:extLst>
                </a:gridCol>
                <a:gridCol w="876559">
                  <a:extLst>
                    <a:ext uri="{9D8B030D-6E8A-4147-A177-3AD203B41FA5}">
                      <a16:colId xmlns:a16="http://schemas.microsoft.com/office/drawing/2014/main" val="1852302259"/>
                    </a:ext>
                  </a:extLst>
                </a:gridCol>
              </a:tblGrid>
              <a:tr h="246434">
                <a:tc>
                  <a:txBody>
                    <a:bodyPr/>
                    <a:lstStyle/>
                    <a:p>
                      <a:pPr algn="ctr">
                        <a:lnSpc>
                          <a:spcPct val="60000"/>
                        </a:lnSpc>
                      </a:pPr>
                      <a:r>
                        <a:rPr lang="en-US" sz="1600" b="1" dirty="0">
                          <a:latin typeface="+mn-lt"/>
                        </a:rPr>
                        <a:t>Month</a:t>
                      </a:r>
                    </a:p>
                  </a:txBody>
                  <a:tcPr anchor="ctr"/>
                </a:tc>
                <a:tc>
                  <a:txBody>
                    <a:bodyPr/>
                    <a:lstStyle/>
                    <a:p>
                      <a:pPr algn="ctr">
                        <a:lnSpc>
                          <a:spcPct val="60000"/>
                        </a:lnSpc>
                      </a:pPr>
                      <a:r>
                        <a:rPr lang="en-US" sz="1600" b="1" dirty="0">
                          <a:latin typeface="+mn-lt"/>
                        </a:rPr>
                        <a:t>Month</a:t>
                      </a:r>
                    </a:p>
                  </a:txBody>
                  <a:tcPr anchor="ctr"/>
                </a:tc>
                <a:extLst>
                  <a:ext uri="{0D108BD9-81ED-4DB2-BD59-A6C34878D82A}">
                    <a16:rowId xmlns:a16="http://schemas.microsoft.com/office/drawing/2014/main" val="663936341"/>
                  </a:ext>
                </a:extLst>
              </a:tr>
              <a:tr h="227016">
                <a:tc gridSpan="2">
                  <a:txBody>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lang="en-US" sz="1400" i="1" dirty="0">
                          <a:solidFill>
                            <a:srgbClr val="0784C1"/>
                          </a:solidFill>
                          <a:latin typeface="+mn-lt"/>
                        </a:rPr>
                        <a:t>% Favorable</a:t>
                      </a:r>
                    </a:p>
                  </a:txBody>
                  <a:tcPr anchor="ctr"/>
                </a:tc>
                <a:tc hMerge="1">
                  <a:txBody>
                    <a:bodyPr/>
                    <a:lstStyle/>
                    <a:p>
                      <a:pPr algn="ctr"/>
                      <a:endParaRPr lang="en-US" sz="1600" b="1" dirty="0"/>
                    </a:p>
                  </a:txBody>
                  <a:tcPr anchor="ctr"/>
                </a:tc>
                <a:extLst>
                  <a:ext uri="{0D108BD9-81ED-4DB2-BD59-A6C34878D82A}">
                    <a16:rowId xmlns:a16="http://schemas.microsoft.com/office/drawing/2014/main" val="3052175277"/>
                  </a:ext>
                </a:extLst>
              </a:tr>
              <a:tr h="2175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860214374"/>
                  </a:ext>
                </a:extLst>
              </a:tr>
              <a:tr h="2377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2690851641"/>
                  </a:ext>
                </a:extLst>
              </a:tr>
              <a:tr h="2175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2832033034"/>
                  </a:ext>
                </a:extLst>
              </a:tr>
              <a:tr h="24677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3661580395"/>
                  </a:ext>
                </a:extLst>
              </a:tr>
              <a:tr h="2357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4141420251"/>
                  </a:ext>
                </a:extLst>
              </a:tr>
              <a:tr h="2428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2482730844"/>
                  </a:ext>
                </a:extLst>
              </a:tr>
              <a:tr h="2357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3368340100"/>
                  </a:ext>
                </a:extLst>
              </a:tr>
              <a:tr h="2357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2350966361"/>
                  </a:ext>
                </a:extLst>
              </a:tr>
              <a:tr h="2357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0"/>
                  </a:ext>
                </a:extLst>
              </a:tr>
              <a:tr h="2428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1"/>
                  </a:ext>
                </a:extLst>
              </a:tr>
              <a:tr h="2285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2"/>
                  </a:ext>
                </a:extLst>
              </a:tr>
              <a:tr h="2428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3"/>
                  </a:ext>
                </a:extLst>
              </a:tr>
              <a:tr h="2285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4"/>
                  </a:ext>
                </a:extLst>
              </a:tr>
              <a:tr h="2175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mn-lt"/>
                          <a:ea typeface="+mn-ea"/>
                          <a:cs typeface="+mn-cs"/>
                        </a:rPr>
                        <a:t>X</a:t>
                      </a:r>
                    </a:p>
                  </a:txBody>
                  <a:tcPr anchor="ctr"/>
                </a:tc>
                <a:extLst>
                  <a:ext uri="{0D108BD9-81ED-4DB2-BD59-A6C34878D82A}">
                    <a16:rowId xmlns:a16="http://schemas.microsoft.com/office/drawing/2014/main" val="10015"/>
                  </a:ext>
                </a:extLst>
              </a:tr>
            </a:tbl>
          </a:graphicData>
        </a:graphic>
      </p:graphicFrame>
      <p:sp>
        <p:nvSpPr>
          <p:cNvPr id="19" name="Oval 18"/>
          <p:cNvSpPr/>
          <p:nvPr/>
        </p:nvSpPr>
        <p:spPr>
          <a:xfrm>
            <a:off x="-795104" y="1004601"/>
            <a:ext cx="378544" cy="265239"/>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0312661" y="6016144"/>
            <a:ext cx="1409167" cy="265239"/>
          </a:xfrm>
          <a:prstGeom prst="ellipse">
            <a:avLst/>
          </a:prstGeom>
          <a:noFill/>
          <a:ln w="25400">
            <a:solidFill>
              <a:srgbClr val="6CB7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2CB246D5-25BF-410E-A1B4-17DE0863BD77}"/>
              </a:ext>
            </a:extLst>
          </p:cNvPr>
          <p:cNvGraphicFramePr>
            <a:graphicFrameLocks noGrp="1"/>
          </p:cNvGraphicFramePr>
          <p:nvPr>
            <p:extLst>
              <p:ext uri="{D42A27DB-BD31-4B8C-83A1-F6EECF244321}">
                <p14:modId xmlns:p14="http://schemas.microsoft.com/office/powerpoint/2010/main" val="511585628"/>
              </p:ext>
            </p:extLst>
          </p:nvPr>
        </p:nvGraphicFramePr>
        <p:xfrm>
          <a:off x="9845745" y="1763454"/>
          <a:ext cx="1370747" cy="658570"/>
        </p:xfrm>
        <a:graphic>
          <a:graphicData uri="http://schemas.openxmlformats.org/drawingml/2006/table">
            <a:tbl>
              <a:tblPr firstRow="1" bandRow="1">
                <a:tableStyleId>{2D5ABB26-0587-4C30-8999-92F81FD0307C}</a:tableStyleId>
              </a:tblPr>
              <a:tblGrid>
                <a:gridCol w="1370747">
                  <a:extLst>
                    <a:ext uri="{9D8B030D-6E8A-4147-A177-3AD203B41FA5}">
                      <a16:colId xmlns:a16="http://schemas.microsoft.com/office/drawing/2014/main" val="2944852883"/>
                    </a:ext>
                  </a:extLst>
                </a:gridCol>
              </a:tblGrid>
              <a:tr h="658570">
                <a:tc>
                  <a:txBody>
                    <a:bodyPr/>
                    <a:lstStyle/>
                    <a:p>
                      <a:pPr algn="ctr"/>
                      <a:r>
                        <a:rPr lang="en-US" sz="1100" b="1" dirty="0">
                          <a:latin typeface="+mn-lt"/>
                        </a:rPr>
                        <a:t>Net Crow</a:t>
                      </a:r>
                    </a:p>
                    <a:p>
                      <a:pPr algn="ctr"/>
                      <a:r>
                        <a:rPr lang="en-US" sz="1100" b="0" i="1" dirty="0">
                          <a:solidFill>
                            <a:srgbClr val="0083BF"/>
                          </a:solidFill>
                          <a:latin typeface="+mn-lt"/>
                        </a:rPr>
                        <a:t>Crow</a:t>
                      </a:r>
                      <a:r>
                        <a:rPr lang="en-US" sz="1100" b="0" i="1" dirty="0">
                          <a:latin typeface="+mn-lt"/>
                        </a:rPr>
                        <a:t> - </a:t>
                      </a:r>
                      <a:r>
                        <a:rPr lang="en-US" sz="1100" b="0" i="1" dirty="0">
                          <a:solidFill>
                            <a:srgbClr val="D32329"/>
                          </a:solidFill>
                          <a:latin typeface="+mn-lt"/>
                        </a:rPr>
                        <a:t>Coffman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-2</a:t>
                      </a:r>
                    </a:p>
                  </a:txBody>
                  <a:tcPr anchor="b"/>
                </a:tc>
                <a:extLst>
                  <a:ext uri="{0D108BD9-81ED-4DB2-BD59-A6C34878D82A}">
                    <a16:rowId xmlns:a16="http://schemas.microsoft.com/office/drawing/2014/main" val="663936341"/>
                  </a:ext>
                </a:extLst>
              </a:tr>
            </a:tbl>
          </a:graphicData>
        </a:graphic>
      </p:graphicFrame>
      <p:graphicFrame>
        <p:nvGraphicFramePr>
          <p:cNvPr id="21" name="Table 20">
            <a:extLst>
              <a:ext uri="{FF2B5EF4-FFF2-40B4-BE49-F238E27FC236}">
                <a16:creationId xmlns:a16="http://schemas.microsoft.com/office/drawing/2014/main" id="{E8C80907-5761-4C6B-A38F-E31B28408482}"/>
              </a:ext>
            </a:extLst>
          </p:cNvPr>
          <p:cNvGraphicFramePr>
            <a:graphicFrameLocks noGrp="1"/>
          </p:cNvGraphicFramePr>
          <p:nvPr/>
        </p:nvGraphicFramePr>
        <p:xfrm>
          <a:off x="9919923" y="2659054"/>
          <a:ext cx="1222390" cy="488598"/>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2447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-1</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+37</a:t>
                      </a:r>
                    </a:p>
                  </a:txBody>
                  <a:tcPr anchor="ctr"/>
                </a:tc>
                <a:extLst>
                  <a:ext uri="{0D108BD9-81ED-4DB2-BD59-A6C34878D82A}">
                    <a16:rowId xmlns:a16="http://schemas.microsoft.com/office/drawing/2014/main" val="2562385270"/>
                  </a:ext>
                </a:extLst>
              </a:tr>
            </a:tbl>
          </a:graphicData>
        </a:graphic>
      </p:graphicFrame>
      <p:graphicFrame>
        <p:nvGraphicFramePr>
          <p:cNvPr id="22" name="Table 21">
            <a:extLst>
              <a:ext uri="{FF2B5EF4-FFF2-40B4-BE49-F238E27FC236}">
                <a16:creationId xmlns:a16="http://schemas.microsoft.com/office/drawing/2014/main" id="{8263C1BC-0EBE-478E-82FB-978E887A36D2}"/>
              </a:ext>
            </a:extLst>
          </p:cNvPr>
          <p:cNvGraphicFramePr>
            <a:graphicFrameLocks noGrp="1"/>
          </p:cNvGraphicFramePr>
          <p:nvPr/>
        </p:nvGraphicFramePr>
        <p:xfrm>
          <a:off x="9919923" y="3364920"/>
          <a:ext cx="1222390" cy="48768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118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-17</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+11</a:t>
                      </a:r>
                    </a:p>
                  </a:txBody>
                  <a:tcPr anchor="ctr"/>
                </a:tc>
                <a:extLst>
                  <a:ext uri="{0D108BD9-81ED-4DB2-BD59-A6C34878D82A}">
                    <a16:rowId xmlns:a16="http://schemas.microsoft.com/office/drawing/2014/main" val="2562385270"/>
                  </a:ext>
                </a:extLst>
              </a:tr>
            </a:tbl>
          </a:graphicData>
        </a:graphic>
      </p:graphicFrame>
      <p:graphicFrame>
        <p:nvGraphicFramePr>
          <p:cNvPr id="24" name="Table 23">
            <a:extLst>
              <a:ext uri="{FF2B5EF4-FFF2-40B4-BE49-F238E27FC236}">
                <a16:creationId xmlns:a16="http://schemas.microsoft.com/office/drawing/2014/main" id="{17F2177E-04D9-4972-A97C-DCC35F763DBC}"/>
              </a:ext>
            </a:extLst>
          </p:cNvPr>
          <p:cNvGraphicFramePr>
            <a:graphicFrameLocks noGrp="1"/>
          </p:cNvGraphicFramePr>
          <p:nvPr/>
        </p:nvGraphicFramePr>
        <p:xfrm>
          <a:off x="9919923" y="4120879"/>
          <a:ext cx="1222390" cy="48768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118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+9</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-14</a:t>
                      </a:r>
                    </a:p>
                  </a:txBody>
                  <a:tcPr anchor="ctr"/>
                </a:tc>
                <a:extLst>
                  <a:ext uri="{0D108BD9-81ED-4DB2-BD59-A6C34878D82A}">
                    <a16:rowId xmlns:a16="http://schemas.microsoft.com/office/drawing/2014/main" val="2562385270"/>
                  </a:ext>
                </a:extLst>
              </a:tr>
            </a:tbl>
          </a:graphicData>
        </a:graphic>
      </p:graphicFrame>
      <p:graphicFrame>
        <p:nvGraphicFramePr>
          <p:cNvPr id="25" name="Table 24">
            <a:extLst>
              <a:ext uri="{FF2B5EF4-FFF2-40B4-BE49-F238E27FC236}">
                <a16:creationId xmlns:a16="http://schemas.microsoft.com/office/drawing/2014/main" id="{3BD861C5-C74F-4A7F-9032-C8A01B4E9C66}"/>
              </a:ext>
            </a:extLst>
          </p:cNvPr>
          <p:cNvGraphicFramePr>
            <a:graphicFrameLocks noGrp="1"/>
          </p:cNvGraphicFramePr>
          <p:nvPr/>
        </p:nvGraphicFramePr>
        <p:xfrm>
          <a:off x="9910275" y="4808418"/>
          <a:ext cx="1222390" cy="48768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118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-5</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+3</a:t>
                      </a:r>
                    </a:p>
                  </a:txBody>
                  <a:tcPr anchor="ctr"/>
                </a:tc>
                <a:extLst>
                  <a:ext uri="{0D108BD9-81ED-4DB2-BD59-A6C34878D82A}">
                    <a16:rowId xmlns:a16="http://schemas.microsoft.com/office/drawing/2014/main" val="2562385270"/>
                  </a:ext>
                </a:extLst>
              </a:tr>
            </a:tbl>
          </a:graphicData>
        </a:graphic>
      </p:graphicFrame>
      <p:graphicFrame>
        <p:nvGraphicFramePr>
          <p:cNvPr id="28" name="Table 27">
            <a:extLst>
              <a:ext uri="{FF2B5EF4-FFF2-40B4-BE49-F238E27FC236}">
                <a16:creationId xmlns:a16="http://schemas.microsoft.com/office/drawing/2014/main" id="{25F7B7CB-A73E-422B-8010-DD84C608DF8F}"/>
              </a:ext>
            </a:extLst>
          </p:cNvPr>
          <p:cNvGraphicFramePr>
            <a:graphicFrameLocks noGrp="1"/>
          </p:cNvGraphicFramePr>
          <p:nvPr/>
        </p:nvGraphicFramePr>
        <p:xfrm>
          <a:off x="10878435" y="1763454"/>
          <a:ext cx="1222390" cy="65857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2944852883"/>
                    </a:ext>
                  </a:extLst>
                </a:gridCol>
              </a:tblGrid>
              <a:tr h="658570">
                <a:tc>
                  <a:txBody>
                    <a:bodyPr/>
                    <a:lstStyle/>
                    <a:p>
                      <a:pPr algn="ctr"/>
                      <a:r>
                        <a:rPr lang="en-US" sz="1100" b="1" dirty="0">
                          <a:latin typeface="+mn-lt"/>
                        </a:rPr>
                        <a:t>Net Generic</a:t>
                      </a:r>
                    </a:p>
                    <a:p>
                      <a:pPr algn="ctr"/>
                      <a:r>
                        <a:rPr lang="en-US" sz="1100" b="0" i="1" dirty="0">
                          <a:solidFill>
                            <a:srgbClr val="0083BF"/>
                          </a:solidFill>
                          <a:latin typeface="+mn-lt"/>
                        </a:rPr>
                        <a:t>Dem</a:t>
                      </a:r>
                      <a:r>
                        <a:rPr lang="en-US" sz="1100" b="0" i="1" dirty="0">
                          <a:latin typeface="+mn-lt"/>
                        </a:rPr>
                        <a:t> - </a:t>
                      </a:r>
                      <a:r>
                        <a:rPr lang="en-US" sz="1100" b="0" i="1" dirty="0">
                          <a:solidFill>
                            <a:srgbClr val="D32329"/>
                          </a:solidFill>
                          <a:latin typeface="+mn-lt"/>
                        </a:rPr>
                        <a:t>GOP</a:t>
                      </a:r>
                    </a:p>
                    <a:p>
                      <a:pPr algn="ctr"/>
                      <a:r>
                        <a:rPr lang="en-US" sz="1000" b="1" i="0" dirty="0">
                          <a:solidFill>
                            <a:srgbClr val="0784C1"/>
                          </a:solidFill>
                          <a:latin typeface="+mn-lt"/>
                        </a:rPr>
                        <a:t>+10</a:t>
                      </a:r>
                    </a:p>
                  </a:txBody>
                  <a:tcPr anchor="b"/>
                </a:tc>
                <a:extLst>
                  <a:ext uri="{0D108BD9-81ED-4DB2-BD59-A6C34878D82A}">
                    <a16:rowId xmlns:a16="http://schemas.microsoft.com/office/drawing/2014/main" val="663936341"/>
                  </a:ext>
                </a:extLst>
              </a:tr>
            </a:tbl>
          </a:graphicData>
        </a:graphic>
      </p:graphicFrame>
      <p:graphicFrame>
        <p:nvGraphicFramePr>
          <p:cNvPr id="30" name="Table 29">
            <a:extLst>
              <a:ext uri="{FF2B5EF4-FFF2-40B4-BE49-F238E27FC236}">
                <a16:creationId xmlns:a16="http://schemas.microsoft.com/office/drawing/2014/main" id="{C77E78D6-9D41-4B15-8ECC-A38972F5B6A2}"/>
              </a:ext>
            </a:extLst>
          </p:cNvPr>
          <p:cNvGraphicFramePr>
            <a:graphicFrameLocks noGrp="1"/>
          </p:cNvGraphicFramePr>
          <p:nvPr/>
        </p:nvGraphicFramePr>
        <p:xfrm>
          <a:off x="10878435" y="2657548"/>
          <a:ext cx="1222390" cy="488598"/>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2447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83BF"/>
                          </a:solidFill>
                          <a:effectLst/>
                          <a:uLnTx/>
                          <a:uFillTx/>
                          <a:latin typeface="+mn-lt"/>
                          <a:ea typeface="+mn-ea"/>
                          <a:cs typeface="+mn-cs"/>
                        </a:rPr>
                        <a:t>+6</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+49</a:t>
                      </a:r>
                    </a:p>
                  </a:txBody>
                  <a:tcPr anchor="ctr"/>
                </a:tc>
                <a:extLst>
                  <a:ext uri="{0D108BD9-81ED-4DB2-BD59-A6C34878D82A}">
                    <a16:rowId xmlns:a16="http://schemas.microsoft.com/office/drawing/2014/main" val="2562385270"/>
                  </a:ext>
                </a:extLst>
              </a:tr>
            </a:tbl>
          </a:graphicData>
        </a:graphic>
      </p:graphicFrame>
      <p:graphicFrame>
        <p:nvGraphicFramePr>
          <p:cNvPr id="31" name="Table 30">
            <a:extLst>
              <a:ext uri="{FF2B5EF4-FFF2-40B4-BE49-F238E27FC236}">
                <a16:creationId xmlns:a16="http://schemas.microsoft.com/office/drawing/2014/main" id="{1040887D-62E6-4571-B8D6-086401EA0256}"/>
              </a:ext>
            </a:extLst>
          </p:cNvPr>
          <p:cNvGraphicFramePr>
            <a:graphicFrameLocks noGrp="1"/>
          </p:cNvGraphicFramePr>
          <p:nvPr/>
        </p:nvGraphicFramePr>
        <p:xfrm>
          <a:off x="10865401" y="3377842"/>
          <a:ext cx="1222390" cy="48768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118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-10</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+19</a:t>
                      </a:r>
                    </a:p>
                  </a:txBody>
                  <a:tcPr anchor="ctr"/>
                </a:tc>
                <a:extLst>
                  <a:ext uri="{0D108BD9-81ED-4DB2-BD59-A6C34878D82A}">
                    <a16:rowId xmlns:a16="http://schemas.microsoft.com/office/drawing/2014/main" val="2562385270"/>
                  </a:ext>
                </a:extLst>
              </a:tr>
            </a:tbl>
          </a:graphicData>
        </a:graphic>
      </p:graphicFrame>
      <p:graphicFrame>
        <p:nvGraphicFramePr>
          <p:cNvPr id="38" name="Table 37">
            <a:extLst>
              <a:ext uri="{FF2B5EF4-FFF2-40B4-BE49-F238E27FC236}">
                <a16:creationId xmlns:a16="http://schemas.microsoft.com/office/drawing/2014/main" id="{AB12C48E-9E5C-45DE-BD97-2AB47CEFF394}"/>
              </a:ext>
            </a:extLst>
          </p:cNvPr>
          <p:cNvGraphicFramePr>
            <a:graphicFrameLocks noGrp="1"/>
          </p:cNvGraphicFramePr>
          <p:nvPr/>
        </p:nvGraphicFramePr>
        <p:xfrm>
          <a:off x="10878435" y="4129800"/>
          <a:ext cx="1222390" cy="48768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118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83BF"/>
                          </a:solidFill>
                          <a:effectLst/>
                          <a:uLnTx/>
                          <a:uFillTx/>
                          <a:latin typeface="+mn-lt"/>
                          <a:ea typeface="+mn-ea"/>
                          <a:cs typeface="+mn-cs"/>
                        </a:rPr>
                        <a:t>+17</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-8</a:t>
                      </a:r>
                    </a:p>
                  </a:txBody>
                  <a:tcPr anchor="ctr"/>
                </a:tc>
                <a:extLst>
                  <a:ext uri="{0D108BD9-81ED-4DB2-BD59-A6C34878D82A}">
                    <a16:rowId xmlns:a16="http://schemas.microsoft.com/office/drawing/2014/main" val="2562385270"/>
                  </a:ext>
                </a:extLst>
              </a:tr>
            </a:tbl>
          </a:graphicData>
        </a:graphic>
      </p:graphicFrame>
      <p:graphicFrame>
        <p:nvGraphicFramePr>
          <p:cNvPr id="39" name="Table 38">
            <a:extLst>
              <a:ext uri="{FF2B5EF4-FFF2-40B4-BE49-F238E27FC236}">
                <a16:creationId xmlns:a16="http://schemas.microsoft.com/office/drawing/2014/main" id="{F3883045-8990-4C75-9328-8541A7989F74}"/>
              </a:ext>
            </a:extLst>
          </p:cNvPr>
          <p:cNvGraphicFramePr>
            <a:graphicFrameLocks noGrp="1"/>
          </p:cNvGraphicFramePr>
          <p:nvPr/>
        </p:nvGraphicFramePr>
        <p:xfrm>
          <a:off x="10878435" y="4808418"/>
          <a:ext cx="1222390" cy="48768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118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83BF"/>
                          </a:solidFill>
                          <a:effectLst/>
                          <a:uLnTx/>
                          <a:uFillTx/>
                          <a:latin typeface="+mn-lt"/>
                          <a:ea typeface="+mn-ea"/>
                          <a:cs typeface="+mn-cs"/>
                        </a:rPr>
                        <a:t>+1</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+9</a:t>
                      </a:r>
                    </a:p>
                  </a:txBody>
                  <a:tcPr anchor="ctr"/>
                </a:tc>
                <a:extLst>
                  <a:ext uri="{0D108BD9-81ED-4DB2-BD59-A6C34878D82A}">
                    <a16:rowId xmlns:a16="http://schemas.microsoft.com/office/drawing/2014/main" val="2562385270"/>
                  </a:ext>
                </a:extLst>
              </a:tr>
            </a:tbl>
          </a:graphicData>
        </a:graphic>
      </p:graphicFrame>
      <p:graphicFrame>
        <p:nvGraphicFramePr>
          <p:cNvPr id="29" name="Chart 28">
            <a:extLst>
              <a:ext uri="{FF2B5EF4-FFF2-40B4-BE49-F238E27FC236}">
                <a16:creationId xmlns:a16="http://schemas.microsoft.com/office/drawing/2014/main" id="{1E5C49FD-9C03-45CC-B852-A89B9002A4D1}"/>
              </a:ext>
            </a:extLst>
          </p:cNvPr>
          <p:cNvGraphicFramePr/>
          <p:nvPr>
            <p:extLst>
              <p:ext uri="{D42A27DB-BD31-4B8C-83A1-F6EECF244321}">
                <p14:modId xmlns:p14="http://schemas.microsoft.com/office/powerpoint/2010/main" val="1047163927"/>
              </p:ext>
            </p:extLst>
          </p:nvPr>
        </p:nvGraphicFramePr>
        <p:xfrm>
          <a:off x="-106643" y="2084636"/>
          <a:ext cx="9981041" cy="43939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6">
            <a:extLst>
              <a:ext uri="{FF2B5EF4-FFF2-40B4-BE49-F238E27FC236}">
                <a16:creationId xmlns:a16="http://schemas.microsoft.com/office/drawing/2014/main" id="{1895E740-9F04-4F16-8BEB-866738D73C0A}"/>
              </a:ext>
            </a:extLst>
          </p:cNvPr>
          <p:cNvGraphicFramePr>
            <a:graphicFrameLocks noGrp="1"/>
          </p:cNvGraphicFramePr>
          <p:nvPr/>
        </p:nvGraphicFramePr>
        <p:xfrm>
          <a:off x="9919923" y="5537147"/>
          <a:ext cx="1222390" cy="73152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118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+8</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83BF"/>
                          </a:solidFill>
                          <a:effectLst/>
                          <a:uLnTx/>
                          <a:uFillTx/>
                          <a:latin typeface="+mn-lt"/>
                          <a:ea typeface="+mn-ea"/>
                          <a:cs typeface="+mn-cs"/>
                        </a:rPr>
                        <a:t>+12</a:t>
                      </a:r>
                    </a:p>
                  </a:txBody>
                  <a:tcPr anchor="ctr"/>
                </a:tc>
                <a:extLst>
                  <a:ext uri="{0D108BD9-81ED-4DB2-BD59-A6C34878D82A}">
                    <a16:rowId xmlns:a16="http://schemas.microsoft.com/office/drawing/2014/main" val="2562385270"/>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-17</a:t>
                      </a:r>
                    </a:p>
                  </a:txBody>
                  <a:tcPr anchor="ctr"/>
                </a:tc>
                <a:extLst>
                  <a:ext uri="{0D108BD9-81ED-4DB2-BD59-A6C34878D82A}">
                    <a16:rowId xmlns:a16="http://schemas.microsoft.com/office/drawing/2014/main" val="2780572010"/>
                  </a:ext>
                </a:extLst>
              </a:tr>
            </a:tbl>
          </a:graphicData>
        </a:graphic>
      </p:graphicFrame>
      <p:graphicFrame>
        <p:nvGraphicFramePr>
          <p:cNvPr id="40" name="Table 39">
            <a:extLst>
              <a:ext uri="{FF2B5EF4-FFF2-40B4-BE49-F238E27FC236}">
                <a16:creationId xmlns:a16="http://schemas.microsoft.com/office/drawing/2014/main" id="{964892AF-E6B5-4407-8466-42641D7C42EB}"/>
              </a:ext>
            </a:extLst>
          </p:cNvPr>
          <p:cNvGraphicFramePr>
            <a:graphicFrameLocks noGrp="1"/>
          </p:cNvGraphicFramePr>
          <p:nvPr/>
        </p:nvGraphicFramePr>
        <p:xfrm>
          <a:off x="10878435" y="5546068"/>
          <a:ext cx="1222390" cy="731520"/>
        </p:xfrm>
        <a:graphic>
          <a:graphicData uri="http://schemas.openxmlformats.org/drawingml/2006/table">
            <a:tbl>
              <a:tblPr firstRow="1" bandRow="1">
                <a:tableStyleId>{2D5ABB26-0587-4C30-8999-92F81FD0307C}</a:tableStyleId>
              </a:tblPr>
              <a:tblGrid>
                <a:gridCol w="1222390">
                  <a:extLst>
                    <a:ext uri="{9D8B030D-6E8A-4147-A177-3AD203B41FA5}">
                      <a16:colId xmlns:a16="http://schemas.microsoft.com/office/drawing/2014/main" val="3172835776"/>
                    </a:ext>
                  </a:extLst>
                </a:gridCol>
              </a:tblGrid>
              <a:tr h="118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+15</a:t>
                      </a:r>
                    </a:p>
                  </a:txBody>
                  <a:tcPr anchor="ctr"/>
                </a:tc>
                <a:extLst>
                  <a:ext uri="{0D108BD9-81ED-4DB2-BD59-A6C34878D82A}">
                    <a16:rowId xmlns:a16="http://schemas.microsoft.com/office/drawing/2014/main" val="2898671509"/>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83BF"/>
                          </a:solidFill>
                          <a:effectLst/>
                          <a:uLnTx/>
                          <a:uFillTx/>
                          <a:latin typeface="+mn-lt"/>
                          <a:ea typeface="+mn-ea"/>
                          <a:cs typeface="+mn-cs"/>
                        </a:rPr>
                        <a:t>+15</a:t>
                      </a:r>
                    </a:p>
                  </a:txBody>
                  <a:tcPr anchor="ctr"/>
                </a:tc>
                <a:extLst>
                  <a:ext uri="{0D108BD9-81ED-4DB2-BD59-A6C34878D82A}">
                    <a16:rowId xmlns:a16="http://schemas.microsoft.com/office/drawing/2014/main" val="2562385270"/>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32329"/>
                          </a:solidFill>
                          <a:effectLst/>
                          <a:uLnTx/>
                          <a:uFillTx/>
                          <a:latin typeface="+mn-lt"/>
                          <a:ea typeface="+mn-ea"/>
                          <a:cs typeface="+mn-cs"/>
                        </a:rPr>
                        <a:t>-4</a:t>
                      </a:r>
                    </a:p>
                  </a:txBody>
                  <a:tcPr anchor="ctr"/>
                </a:tc>
                <a:extLst>
                  <a:ext uri="{0D108BD9-81ED-4DB2-BD59-A6C34878D82A}">
                    <a16:rowId xmlns:a16="http://schemas.microsoft.com/office/drawing/2014/main" val="2780572010"/>
                  </a:ext>
                </a:extLst>
              </a:tr>
            </a:tbl>
          </a:graphicData>
        </a:graphic>
      </p:graphicFrame>
      <p:sp>
        <p:nvSpPr>
          <p:cNvPr id="26" name="Oval 25">
            <a:extLst>
              <a:ext uri="{FF2B5EF4-FFF2-40B4-BE49-F238E27FC236}">
                <a16:creationId xmlns:a16="http://schemas.microsoft.com/office/drawing/2014/main" id="{8E8BBA4E-6F0F-4DA6-9FB7-4489D7DAF8E5}"/>
              </a:ext>
            </a:extLst>
          </p:cNvPr>
          <p:cNvSpPr/>
          <p:nvPr/>
        </p:nvSpPr>
        <p:spPr>
          <a:xfrm>
            <a:off x="10327545" y="2880054"/>
            <a:ext cx="1409167" cy="265239"/>
          </a:xfrm>
          <a:prstGeom prst="ellipse">
            <a:avLst/>
          </a:prstGeom>
          <a:noFill/>
          <a:ln w="25400">
            <a:solidFill>
              <a:srgbClr val="6CB7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29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36738" y="1351026"/>
            <a:ext cx="11494789" cy="338554"/>
          </a:xfrm>
        </p:spPr>
        <p:txBody>
          <a:bodyPr/>
          <a:lstStyle/>
          <a:p>
            <a:r>
              <a:rPr lang="en-US" dirty="0">
                <a:solidFill>
                  <a:schemeClr val="tx1"/>
                </a:solidFill>
              </a:rPr>
              <a:t>Vote Movement</a:t>
            </a:r>
          </a:p>
        </p:txBody>
      </p:sp>
      <p:sp>
        <p:nvSpPr>
          <p:cNvPr id="2" name="Title 1"/>
          <p:cNvSpPr>
            <a:spLocks noGrp="1"/>
          </p:cNvSpPr>
          <p:nvPr>
            <p:ph type="title"/>
          </p:nvPr>
        </p:nvSpPr>
        <p:spPr>
          <a:xfrm>
            <a:off x="336738" y="-95365"/>
            <a:ext cx="11679409" cy="1257299"/>
          </a:xfrm>
        </p:spPr>
        <p:txBody>
          <a:bodyPr>
            <a:noAutofit/>
          </a:bodyPr>
          <a:lstStyle/>
          <a:p>
            <a:r>
              <a:rPr lang="en-US" dirty="0"/>
              <a:t>Balanced profiles moved Crow to double-digit lead, which expands with further messaging </a:t>
            </a:r>
          </a:p>
        </p:txBody>
      </p:sp>
      <p:sp>
        <p:nvSpPr>
          <p:cNvPr id="44" name="Slide Number Placeholder 43"/>
          <p:cNvSpPr>
            <a:spLocks noGrp="1"/>
          </p:cNvSpPr>
          <p:nvPr>
            <p:ph type="sldNum" sz="quarter" idx="10"/>
          </p:nvPr>
        </p:nvSpPr>
        <p:spPr/>
        <p:txBody>
          <a:bodyPr/>
          <a:lstStyle/>
          <a:p>
            <a:endParaRPr lang="en-US" dirty="0"/>
          </a:p>
        </p:txBody>
      </p:sp>
      <p:sp>
        <p:nvSpPr>
          <p:cNvPr id="25" name="Oval 24"/>
          <p:cNvSpPr/>
          <p:nvPr/>
        </p:nvSpPr>
        <p:spPr>
          <a:xfrm>
            <a:off x="-795104" y="1004601"/>
            <a:ext cx="378544" cy="265239"/>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2">
            <a:extLst>
              <a:ext uri="{FF2B5EF4-FFF2-40B4-BE49-F238E27FC236}">
                <a16:creationId xmlns:a16="http://schemas.microsoft.com/office/drawing/2014/main" id="{E4F3BA4A-934C-4788-AC96-CCDF1FA4C07B}"/>
              </a:ext>
            </a:extLst>
          </p:cNvPr>
          <p:cNvGraphicFramePr>
            <a:graphicFrameLocks noChangeAspect="1"/>
          </p:cNvGraphicFramePr>
          <p:nvPr>
            <p:extLst>
              <p:ext uri="{D42A27DB-BD31-4B8C-83A1-F6EECF244321}">
                <p14:modId xmlns:p14="http://schemas.microsoft.com/office/powerpoint/2010/main" val="2443834451"/>
              </p:ext>
            </p:extLst>
          </p:nvPr>
        </p:nvGraphicFramePr>
        <p:xfrm>
          <a:off x="1133475" y="1738936"/>
          <a:ext cx="10420349" cy="4302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10">
            <a:extLst>
              <a:ext uri="{FF2B5EF4-FFF2-40B4-BE49-F238E27FC236}">
                <a16:creationId xmlns:a16="http://schemas.microsoft.com/office/drawing/2014/main" id="{BC00ED55-F924-48B8-AFD9-40054D264528}"/>
              </a:ext>
            </a:extLst>
          </p:cNvPr>
          <p:cNvSpPr txBox="1">
            <a:spLocks noChangeArrowheads="1"/>
          </p:cNvSpPr>
          <p:nvPr/>
        </p:nvSpPr>
        <p:spPr bwMode="auto">
          <a:xfrm>
            <a:off x="0" y="3034102"/>
            <a:ext cx="1334778" cy="338554"/>
          </a:xfrm>
          <a:prstGeom prst="rect">
            <a:avLst/>
          </a:prstGeom>
          <a:noFill/>
          <a:ln w="9525">
            <a:noFill/>
            <a:miter lim="800000"/>
            <a:headEnd/>
            <a:tailEnd/>
          </a:ln>
          <a:effectLst/>
        </p:spPr>
        <p:txBody>
          <a:bodyPr wrap="square">
            <a:spAutoFit/>
          </a:bodyPr>
          <a:lstStyle/>
          <a:p>
            <a:pPr algn="r">
              <a:spcBef>
                <a:spcPct val="50000"/>
              </a:spcBef>
            </a:pPr>
            <a:r>
              <a:rPr lang="en-US" sz="1600" b="1" dirty="0">
                <a:solidFill>
                  <a:srgbClr val="0083BF"/>
                </a:solidFill>
                <a:cs typeface="Calibri"/>
              </a:rPr>
              <a:t>Crow</a:t>
            </a:r>
          </a:p>
        </p:txBody>
      </p:sp>
      <p:sp>
        <p:nvSpPr>
          <p:cNvPr id="16" name="Text Box 10">
            <a:extLst>
              <a:ext uri="{FF2B5EF4-FFF2-40B4-BE49-F238E27FC236}">
                <a16:creationId xmlns:a16="http://schemas.microsoft.com/office/drawing/2014/main" id="{D0C46CF0-52CE-4BBB-B3D0-941699CA2B53}"/>
              </a:ext>
            </a:extLst>
          </p:cNvPr>
          <p:cNvSpPr txBox="1">
            <a:spLocks noChangeArrowheads="1"/>
          </p:cNvSpPr>
          <p:nvPr/>
        </p:nvSpPr>
        <p:spPr bwMode="auto">
          <a:xfrm>
            <a:off x="0" y="3389209"/>
            <a:ext cx="1334778" cy="338554"/>
          </a:xfrm>
          <a:prstGeom prst="rect">
            <a:avLst/>
          </a:prstGeom>
          <a:noFill/>
          <a:ln w="9525">
            <a:noFill/>
            <a:miter lim="800000"/>
            <a:headEnd/>
            <a:tailEnd/>
          </a:ln>
          <a:effectLst/>
        </p:spPr>
        <p:txBody>
          <a:bodyPr wrap="square">
            <a:spAutoFit/>
          </a:bodyPr>
          <a:lstStyle/>
          <a:p>
            <a:pPr algn="r">
              <a:spcBef>
                <a:spcPct val="50000"/>
              </a:spcBef>
            </a:pPr>
            <a:r>
              <a:rPr lang="en-US" sz="1600" b="1" dirty="0">
                <a:solidFill>
                  <a:srgbClr val="D32329"/>
                </a:solidFill>
                <a:cs typeface="Calibri"/>
              </a:rPr>
              <a:t>Coffman</a:t>
            </a:r>
          </a:p>
        </p:txBody>
      </p:sp>
      <p:sp>
        <p:nvSpPr>
          <p:cNvPr id="19" name="Text Box 10">
            <a:extLst>
              <a:ext uri="{FF2B5EF4-FFF2-40B4-BE49-F238E27FC236}">
                <a16:creationId xmlns:a16="http://schemas.microsoft.com/office/drawing/2014/main" id="{2D92EE27-0DA1-4296-9E4E-8A14BE9F5D5D}"/>
              </a:ext>
            </a:extLst>
          </p:cNvPr>
          <p:cNvSpPr txBox="1">
            <a:spLocks noChangeArrowheads="1"/>
          </p:cNvSpPr>
          <p:nvPr/>
        </p:nvSpPr>
        <p:spPr bwMode="auto">
          <a:xfrm>
            <a:off x="0" y="4667822"/>
            <a:ext cx="1334778" cy="338554"/>
          </a:xfrm>
          <a:prstGeom prst="rect">
            <a:avLst/>
          </a:prstGeom>
          <a:noFill/>
          <a:ln w="9525">
            <a:noFill/>
            <a:miter lim="800000"/>
            <a:headEnd/>
            <a:tailEnd/>
          </a:ln>
          <a:effectLst/>
        </p:spPr>
        <p:txBody>
          <a:bodyPr wrap="square">
            <a:spAutoFit/>
          </a:bodyPr>
          <a:lstStyle/>
          <a:p>
            <a:pPr algn="r">
              <a:spcBef>
                <a:spcPct val="50000"/>
              </a:spcBef>
            </a:pPr>
            <a:r>
              <a:rPr lang="en-US" sz="1600" b="1" dirty="0">
                <a:solidFill>
                  <a:srgbClr val="BFBFBD"/>
                </a:solidFill>
                <a:cs typeface="Calibri"/>
              </a:rPr>
              <a:t>Undecided</a:t>
            </a:r>
          </a:p>
        </p:txBody>
      </p:sp>
    </p:spTree>
    <p:extLst>
      <p:ext uri="{BB962C8B-B14F-4D97-AF65-F5344CB8AC3E}">
        <p14:creationId xmlns:p14="http://schemas.microsoft.com/office/powerpoint/2010/main" val="341728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B0B7939-800E-4C98-8A31-C6B3E7281647}"/>
              </a:ext>
            </a:extLst>
          </p:cNvPr>
          <p:cNvSpPr txBox="1"/>
          <p:nvPr/>
        </p:nvSpPr>
        <p:spPr>
          <a:xfrm>
            <a:off x="341523" y="5911702"/>
            <a:ext cx="11683900" cy="808075"/>
          </a:xfrm>
          <a:prstGeom prst="rect">
            <a:avLst/>
          </a:prstGeom>
          <a:solidFill>
            <a:schemeClr val="bg1"/>
          </a:solidFill>
        </p:spPr>
        <p:txBody>
          <a:bodyPr wrap="square" rtlCol="0">
            <a:spAutoFit/>
          </a:bodyPr>
          <a:lstStyle/>
          <a:p>
            <a:endParaRPr lang="en-US" dirty="0"/>
          </a:p>
        </p:txBody>
      </p:sp>
      <p:sp>
        <p:nvSpPr>
          <p:cNvPr id="2" name="Text Placeholder 1">
            <a:extLst>
              <a:ext uri="{FF2B5EF4-FFF2-40B4-BE49-F238E27FC236}">
                <a16:creationId xmlns:a16="http://schemas.microsoft.com/office/drawing/2014/main" id="{A2F5E82E-8758-4878-AD52-9A8C6A9B6B90}"/>
              </a:ext>
            </a:extLst>
          </p:cNvPr>
          <p:cNvSpPr>
            <a:spLocks noGrp="1"/>
          </p:cNvSpPr>
          <p:nvPr>
            <p:ph type="body" sz="quarter" idx="11"/>
          </p:nvPr>
        </p:nvSpPr>
        <p:spPr>
          <a:xfrm>
            <a:off x="348342" y="1596023"/>
            <a:ext cx="11494789" cy="338554"/>
          </a:xfrm>
        </p:spPr>
        <p:txBody>
          <a:bodyPr/>
          <a:lstStyle/>
          <a:p>
            <a:r>
              <a:rPr lang="en-US" dirty="0">
                <a:solidFill>
                  <a:schemeClr val="tx1"/>
                </a:solidFill>
              </a:rPr>
              <a:t>Vote Movement – Key Gains</a:t>
            </a:r>
          </a:p>
        </p:txBody>
      </p:sp>
      <p:sp>
        <p:nvSpPr>
          <p:cNvPr id="3" name="Title 2">
            <a:extLst>
              <a:ext uri="{FF2B5EF4-FFF2-40B4-BE49-F238E27FC236}">
                <a16:creationId xmlns:a16="http://schemas.microsoft.com/office/drawing/2014/main" id="{6FB6508C-484F-46BA-9A70-051B95D7A340}"/>
              </a:ext>
            </a:extLst>
          </p:cNvPr>
          <p:cNvSpPr>
            <a:spLocks noGrp="1"/>
          </p:cNvSpPr>
          <p:nvPr>
            <p:ph type="title"/>
          </p:nvPr>
        </p:nvSpPr>
        <p:spPr>
          <a:xfrm>
            <a:off x="457200" y="0"/>
            <a:ext cx="10820400" cy="1143000"/>
          </a:xfrm>
        </p:spPr>
        <p:txBody>
          <a:bodyPr>
            <a:normAutofit/>
          </a:bodyPr>
          <a:lstStyle/>
          <a:p>
            <a:r>
              <a:rPr lang="en-US" dirty="0"/>
              <a:t>Crow’s profile moves Unaffiliated voters and GOP women, issues move Dems more. But no gains with voters of color</a:t>
            </a:r>
          </a:p>
        </p:txBody>
      </p:sp>
      <p:sp>
        <p:nvSpPr>
          <p:cNvPr id="4" name="Slide Number Placeholder 3">
            <a:extLst>
              <a:ext uri="{FF2B5EF4-FFF2-40B4-BE49-F238E27FC236}">
                <a16:creationId xmlns:a16="http://schemas.microsoft.com/office/drawing/2014/main" id="{77E47760-997B-4DC1-AD3F-9A912B614451}"/>
              </a:ext>
            </a:extLst>
          </p:cNvPr>
          <p:cNvSpPr>
            <a:spLocks noGrp="1"/>
          </p:cNvSpPr>
          <p:nvPr>
            <p:ph type="sldNum" sz="quarter" idx="10"/>
          </p:nvPr>
        </p:nvSpPr>
        <p:spPr/>
        <p:txBody>
          <a:bodyPr/>
          <a:lstStyle/>
          <a:p>
            <a:endParaRPr lang="en-US" dirty="0"/>
          </a:p>
        </p:txBody>
      </p:sp>
      <p:graphicFrame>
        <p:nvGraphicFramePr>
          <p:cNvPr id="7" name="Table 6">
            <a:extLst>
              <a:ext uri="{FF2B5EF4-FFF2-40B4-BE49-F238E27FC236}">
                <a16:creationId xmlns:a16="http://schemas.microsoft.com/office/drawing/2014/main" id="{CD27DDA8-9F4D-41C3-B4F3-DE6E9F4EA05C}"/>
              </a:ext>
            </a:extLst>
          </p:cNvPr>
          <p:cNvGraphicFramePr>
            <a:graphicFrameLocks noGrp="1"/>
          </p:cNvGraphicFramePr>
          <p:nvPr>
            <p:extLst>
              <p:ext uri="{D42A27DB-BD31-4B8C-83A1-F6EECF244321}">
                <p14:modId xmlns:p14="http://schemas.microsoft.com/office/powerpoint/2010/main" val="3952927209"/>
              </p:ext>
            </p:extLst>
          </p:nvPr>
        </p:nvGraphicFramePr>
        <p:xfrm>
          <a:off x="1771650" y="2105411"/>
          <a:ext cx="8915401" cy="4397404"/>
        </p:xfrm>
        <a:graphic>
          <a:graphicData uri="http://schemas.openxmlformats.org/drawingml/2006/table">
            <a:tbl>
              <a:tblPr firstRow="1" bandRow="1">
                <a:tableStyleId>{5C22544A-7EE6-4342-B048-85BDC9FD1C3A}</a:tableStyleId>
              </a:tblPr>
              <a:tblGrid>
                <a:gridCol w="1787403">
                  <a:extLst>
                    <a:ext uri="{9D8B030D-6E8A-4147-A177-3AD203B41FA5}">
                      <a16:colId xmlns:a16="http://schemas.microsoft.com/office/drawing/2014/main" val="20000"/>
                    </a:ext>
                  </a:extLst>
                </a:gridCol>
                <a:gridCol w="446590">
                  <a:extLst>
                    <a:ext uri="{9D8B030D-6E8A-4147-A177-3AD203B41FA5}">
                      <a16:colId xmlns:a16="http://schemas.microsoft.com/office/drawing/2014/main" val="20001"/>
                    </a:ext>
                  </a:extLst>
                </a:gridCol>
                <a:gridCol w="1157158">
                  <a:extLst>
                    <a:ext uri="{9D8B030D-6E8A-4147-A177-3AD203B41FA5}">
                      <a16:colId xmlns:a16="http://schemas.microsoft.com/office/drawing/2014/main" val="20002"/>
                    </a:ext>
                  </a:extLst>
                </a:gridCol>
                <a:gridCol w="1450294">
                  <a:extLst>
                    <a:ext uri="{9D8B030D-6E8A-4147-A177-3AD203B41FA5}">
                      <a16:colId xmlns:a16="http://schemas.microsoft.com/office/drawing/2014/main" val="20003"/>
                    </a:ext>
                  </a:extLst>
                </a:gridCol>
                <a:gridCol w="1018489">
                  <a:extLst>
                    <a:ext uri="{9D8B030D-6E8A-4147-A177-3AD203B41FA5}">
                      <a16:colId xmlns:a16="http://schemas.microsoft.com/office/drawing/2014/main" val="20004"/>
                    </a:ext>
                  </a:extLst>
                </a:gridCol>
                <a:gridCol w="1018489">
                  <a:extLst>
                    <a:ext uri="{9D8B030D-6E8A-4147-A177-3AD203B41FA5}">
                      <a16:colId xmlns:a16="http://schemas.microsoft.com/office/drawing/2014/main" val="2067706120"/>
                    </a:ext>
                  </a:extLst>
                </a:gridCol>
                <a:gridCol w="1018489">
                  <a:extLst>
                    <a:ext uri="{9D8B030D-6E8A-4147-A177-3AD203B41FA5}">
                      <a16:colId xmlns:a16="http://schemas.microsoft.com/office/drawing/2014/main" val="3329095365"/>
                    </a:ext>
                  </a:extLst>
                </a:gridCol>
                <a:gridCol w="1018489">
                  <a:extLst>
                    <a:ext uri="{9D8B030D-6E8A-4147-A177-3AD203B41FA5}">
                      <a16:colId xmlns:a16="http://schemas.microsoft.com/office/drawing/2014/main" val="3097397942"/>
                    </a:ext>
                  </a:extLst>
                </a:gridCol>
              </a:tblGrid>
              <a:tr h="384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Times New Roman"/>
                          <a:cs typeface="Calibri"/>
                        </a:rPr>
                        <a:t>Demographic</a:t>
                      </a: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mn-lt"/>
                      </a:endParaRPr>
                    </a:p>
                  </a:txBody>
                  <a:tcPr marL="27432" marR="27432" marT="27432" marB="27432"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Times New Roman"/>
                          <a:cs typeface="Calibri"/>
                        </a:rPr>
                        <a:t>Initial Net</a:t>
                      </a:r>
                    </a:p>
                  </a:txBody>
                  <a:tcPr marL="27432" marR="27432" marT="27432" marB="27432"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Times New Roman"/>
                          <a:cs typeface="Calibri"/>
                        </a:rPr>
                        <a:t>Informed Net</a:t>
                      </a: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Times New Roman"/>
                          <a:cs typeface="Calibri"/>
                        </a:rPr>
                        <a:t>Change from Initial to Informed</a:t>
                      </a: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Times New Roman"/>
                          <a:cs typeface="Calibri"/>
                        </a:rPr>
                        <a:t>Final Net</a:t>
                      </a: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Times New Roman"/>
                          <a:cs typeface="Calibri"/>
                        </a:rPr>
                        <a:t>Change from Informed to Final </a:t>
                      </a: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Times New Roman"/>
                          <a:cs typeface="Calibri"/>
                        </a:rPr>
                        <a:t>Change from Initial to Final</a:t>
                      </a:r>
                    </a:p>
                  </a:txBody>
                  <a:tcPr marL="27432"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trike="noStrike" kern="1200" dirty="0">
                          <a:solidFill>
                            <a:schemeClr val="tx1"/>
                          </a:solidFill>
                          <a:effectLst/>
                          <a:latin typeface="+mn-lt"/>
                          <a:ea typeface="Times New Roman"/>
                          <a:cs typeface="Calibri"/>
                        </a:rPr>
                        <a:t>Total</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+2</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Democrats</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+73</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6206891"/>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Unaffiliated</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+14</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Republicans</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-78</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260634"/>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White</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-2</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583587"/>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Voters of Color</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+37</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D32329"/>
                          </a:solidFill>
                          <a:latin typeface="+mn-lt"/>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83BF"/>
                          </a:solidFill>
                          <a:latin typeface="+mn-lt"/>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D32329"/>
                          </a:solidFill>
                          <a:latin typeface="+mn-lt"/>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White Men</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-17</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721789"/>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White Women</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+12</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501091"/>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White Non-College</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-5</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98785"/>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White College</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+2</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1011568"/>
                  </a:ext>
                </a:extLst>
              </a:tr>
              <a:tr h="3449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effectLst/>
                          <a:latin typeface="+mn-lt"/>
                          <a:ea typeface="Times New Roman"/>
                          <a:cs typeface="Calibri"/>
                        </a:rPr>
                        <a:t>Republican Women</a:t>
                      </a:r>
                    </a:p>
                  </a:txBody>
                  <a:tcPr marL="27432" marR="2743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strike="noStrike" kern="1200" dirty="0">
                        <a:solidFill>
                          <a:schemeClr val="tx1"/>
                        </a:solidFill>
                        <a:effectLst/>
                        <a:latin typeface="+mn-lt"/>
                        <a:ea typeface="Times New Roman"/>
                        <a:cs typeface="Calibri"/>
                      </a:endParaRPr>
                    </a:p>
                  </a:txBody>
                  <a:tcPr marL="27432" marR="2743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-70</a:t>
                      </a:r>
                    </a:p>
                  </a:txBody>
                  <a:tcPr marL="0" marR="0"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mn-lt"/>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latin typeface="+mn-lt"/>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333333"/>
                          </a:solidFill>
                          <a:latin typeface="+mn-lt"/>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D32329"/>
                          </a:solidFill>
                          <a:latin typeface="+mn-lt"/>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83BF"/>
                          </a:solidFill>
                          <a:latin typeface="+mn-lt"/>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397882"/>
                  </a:ext>
                </a:extLst>
              </a:tr>
            </a:tbl>
          </a:graphicData>
        </a:graphic>
      </p:graphicFrame>
      <p:sp>
        <p:nvSpPr>
          <p:cNvPr id="9" name="Oval 8">
            <a:extLst>
              <a:ext uri="{FF2B5EF4-FFF2-40B4-BE49-F238E27FC236}">
                <a16:creationId xmlns:a16="http://schemas.microsoft.com/office/drawing/2014/main" id="{FA98E45F-FDEA-407D-8B7D-4B3E4D40EE30}"/>
              </a:ext>
            </a:extLst>
          </p:cNvPr>
          <p:cNvSpPr/>
          <p:nvPr/>
        </p:nvSpPr>
        <p:spPr>
          <a:xfrm>
            <a:off x="6856385" y="3418332"/>
            <a:ext cx="578580" cy="295275"/>
          </a:xfrm>
          <a:prstGeom prst="ellipse">
            <a:avLst/>
          </a:prstGeom>
          <a:noFill/>
          <a:ln w="25400">
            <a:solidFill>
              <a:srgbClr val="6CB7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928A49-4C04-4ECC-B865-1B4F4214C50E}"/>
              </a:ext>
            </a:extLst>
          </p:cNvPr>
          <p:cNvSpPr/>
          <p:nvPr/>
        </p:nvSpPr>
        <p:spPr>
          <a:xfrm>
            <a:off x="6873718" y="6185709"/>
            <a:ext cx="578580" cy="295275"/>
          </a:xfrm>
          <a:prstGeom prst="ellipse">
            <a:avLst/>
          </a:prstGeom>
          <a:noFill/>
          <a:ln w="25400">
            <a:solidFill>
              <a:srgbClr val="6CB7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6E8886B-4948-45F0-A865-A39DA4AF982F}"/>
              </a:ext>
            </a:extLst>
          </p:cNvPr>
          <p:cNvSpPr/>
          <p:nvPr/>
        </p:nvSpPr>
        <p:spPr>
          <a:xfrm>
            <a:off x="8897415" y="3088755"/>
            <a:ext cx="578580" cy="295275"/>
          </a:xfrm>
          <a:prstGeom prst="ellipse">
            <a:avLst/>
          </a:prstGeom>
          <a:noFill/>
          <a:ln w="25400">
            <a:solidFill>
              <a:srgbClr val="6CB7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0174AB-4CFA-4684-99B7-95A1D3F267D7}"/>
              </a:ext>
            </a:extLst>
          </p:cNvPr>
          <p:cNvSpPr/>
          <p:nvPr/>
        </p:nvSpPr>
        <p:spPr>
          <a:xfrm>
            <a:off x="9901730" y="3428595"/>
            <a:ext cx="578580" cy="295275"/>
          </a:xfrm>
          <a:prstGeom prst="ellipse">
            <a:avLst/>
          </a:prstGeom>
          <a:noFill/>
          <a:ln w="25400">
            <a:solidFill>
              <a:srgbClr val="6CB7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AA62056-C4F2-4916-A9A9-098B54468C8F}"/>
              </a:ext>
            </a:extLst>
          </p:cNvPr>
          <p:cNvSpPr/>
          <p:nvPr/>
        </p:nvSpPr>
        <p:spPr>
          <a:xfrm>
            <a:off x="9901730" y="5486386"/>
            <a:ext cx="578580" cy="295275"/>
          </a:xfrm>
          <a:prstGeom prst="ellipse">
            <a:avLst/>
          </a:prstGeom>
          <a:noFill/>
          <a:ln w="25400">
            <a:solidFill>
              <a:srgbClr val="6CB7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980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D61B82C-BD4B-5B46-98D1-B60061601E60}" type="slidenum">
              <a:rPr lang="en-US" smtClean="0"/>
              <a:t>15</a:t>
            </a:fld>
            <a:endParaRPr lang="en-US"/>
          </a:p>
        </p:txBody>
      </p:sp>
      <p:sp>
        <p:nvSpPr>
          <p:cNvPr id="5" name="TextBox 4">
            <a:extLst>
              <a:ext uri="{FF2B5EF4-FFF2-40B4-BE49-F238E27FC236}">
                <a16:creationId xmlns:a16="http://schemas.microsoft.com/office/drawing/2014/main" id="{EA07E677-5D23-428A-A38E-C889FC47BCFB}"/>
              </a:ext>
            </a:extLst>
          </p:cNvPr>
          <p:cNvSpPr txBox="1"/>
          <p:nvPr/>
        </p:nvSpPr>
        <p:spPr>
          <a:xfrm>
            <a:off x="130148" y="5805377"/>
            <a:ext cx="11948438" cy="992432"/>
          </a:xfrm>
          <a:prstGeom prst="rect">
            <a:avLst/>
          </a:prstGeom>
          <a:solidFill>
            <a:schemeClr val="bg1"/>
          </a:solidFill>
        </p:spPr>
        <p:txBody>
          <a:bodyPr wrap="square" rtlCol="0">
            <a:spAutoFit/>
          </a:bodyPr>
          <a:lstStyle/>
          <a:p>
            <a:endParaRPr lang="en-US"/>
          </a:p>
        </p:txBody>
      </p:sp>
      <p:graphicFrame>
        <p:nvGraphicFramePr>
          <p:cNvPr id="19" name="Chart 18">
            <a:extLst>
              <a:ext uri="{FF2B5EF4-FFF2-40B4-BE49-F238E27FC236}">
                <a16:creationId xmlns:a16="http://schemas.microsoft.com/office/drawing/2014/main" id="{18D9AA56-DCDF-4648-BB0F-ABA3A67D3009}"/>
              </a:ext>
            </a:extLst>
          </p:cNvPr>
          <p:cNvGraphicFramePr/>
          <p:nvPr>
            <p:extLst>
              <p:ext uri="{D42A27DB-BD31-4B8C-83A1-F6EECF244321}">
                <p14:modId xmlns:p14="http://schemas.microsoft.com/office/powerpoint/2010/main" val="3171841006"/>
              </p:ext>
            </p:extLst>
          </p:nvPr>
        </p:nvGraphicFramePr>
        <p:xfrm>
          <a:off x="-1181100" y="5717787"/>
          <a:ext cx="14207308" cy="96498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11489636" y="5953125"/>
            <a:ext cx="400529" cy="236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15" y="22221"/>
            <a:ext cx="11494788" cy="1143000"/>
          </a:xfrm>
        </p:spPr>
        <p:txBody>
          <a:bodyPr>
            <a:normAutofit/>
          </a:bodyPr>
          <a:lstStyle/>
          <a:p>
            <a:r>
              <a:rPr lang="en-US" sz="2800" dirty="0"/>
              <a:t>Both profiles strong but PACs frame resonates most strongly with swing voters and gives Crow a larger lead on the informed ballot</a:t>
            </a:r>
          </a:p>
        </p:txBody>
      </p:sp>
      <p:sp>
        <p:nvSpPr>
          <p:cNvPr id="4" name="Text Placeholder 3"/>
          <p:cNvSpPr>
            <a:spLocks noGrp="1"/>
          </p:cNvSpPr>
          <p:nvPr>
            <p:ph type="body" sz="quarter" idx="11"/>
          </p:nvPr>
        </p:nvSpPr>
        <p:spPr>
          <a:xfrm>
            <a:off x="356972" y="1422337"/>
            <a:ext cx="11494789" cy="338554"/>
          </a:xfrm>
        </p:spPr>
        <p:txBody>
          <a:bodyPr/>
          <a:lstStyle/>
          <a:p>
            <a:r>
              <a:rPr lang="en-US" dirty="0">
                <a:solidFill>
                  <a:schemeClr val="tx1"/>
                </a:solidFill>
              </a:rPr>
              <a:t>Initial Vote vs. Informed Vote</a:t>
            </a:r>
          </a:p>
        </p:txBody>
      </p:sp>
      <p:sp>
        <p:nvSpPr>
          <p:cNvPr id="7" name="Text Box 10"/>
          <p:cNvSpPr txBox="1">
            <a:spLocks noChangeArrowheads="1"/>
          </p:cNvSpPr>
          <p:nvPr/>
        </p:nvSpPr>
        <p:spPr bwMode="auto">
          <a:xfrm>
            <a:off x="914400" y="3143726"/>
            <a:ext cx="9790408" cy="1046440"/>
          </a:xfrm>
          <a:prstGeom prst="rect">
            <a:avLst/>
          </a:prstGeom>
          <a:solidFill>
            <a:schemeClr val="tx1">
              <a:lumMod val="10000"/>
              <a:lumOff val="90000"/>
            </a:schemeClr>
          </a:solidFill>
          <a:ln w="9525">
            <a:noFill/>
            <a:miter lim="800000"/>
            <a:headEnd/>
            <a:tailEnd/>
          </a:ln>
          <a:effectLst/>
        </p:spPr>
        <p:txBody>
          <a:bodyPr wrap="square">
            <a:spAutoFit/>
          </a:bodyPr>
          <a:lstStyle/>
          <a:p>
            <a:pPr algn="ctr">
              <a:defRPr/>
            </a:pPr>
            <a:r>
              <a:rPr lang="en-US" sz="1400" b="1" dirty="0">
                <a:solidFill>
                  <a:srgbClr val="0083BF"/>
                </a:solidFill>
                <a:latin typeface="Arial" panose="020B0604020202020204" pitchFamily="34" charset="0"/>
                <a:cs typeface="Arial" panose="020B0604020202020204" pitchFamily="34" charset="0"/>
              </a:rPr>
              <a:t>Crow Profile – New Generation/Trump/Pelosi</a:t>
            </a:r>
          </a:p>
          <a:p>
            <a:pPr algn="just">
              <a:defRPr/>
            </a:pPr>
            <a:r>
              <a:rPr lang="en-US" sz="1200" b="1" dirty="0">
                <a:solidFill>
                  <a:srgbClr val="0083BF"/>
                </a:solidFill>
                <a:latin typeface="Arial" panose="020B0604020202020204" pitchFamily="34" charset="0"/>
                <a:cs typeface="Arial" panose="020B0604020202020204" pitchFamily="34" charset="0"/>
              </a:rPr>
              <a:t>Jason Crow </a:t>
            </a:r>
            <a:r>
              <a:rPr lang="en-US" sz="1200" dirty="0">
                <a:latin typeface="Arial" panose="020B0604020202020204" pitchFamily="34" charset="0"/>
                <a:cs typeface="Arial" panose="020B0604020202020204" pitchFamily="34" charset="0"/>
              </a:rPr>
              <a:t>grew up in a working-class home. He led combat units during three tours in Iraq and Afghanistan, earning a Bronze Star, before working as a lawyer and veterans advocate in Colorado. As a first-time candidate, Jason believes Congress is broken and that both parties need a new generation of leaders who will put regular Americans' interests first and not take their orders from party leaders or special interests -which is why he will never be afraid to stand up to leaders of either party to do what is right - including Donald Trump and Nancy Pelosi.</a:t>
            </a:r>
          </a:p>
        </p:txBody>
      </p:sp>
      <p:sp>
        <p:nvSpPr>
          <p:cNvPr id="6" name="Text Box 10"/>
          <p:cNvSpPr txBox="1">
            <a:spLocks noChangeArrowheads="1"/>
          </p:cNvSpPr>
          <p:nvPr/>
        </p:nvSpPr>
        <p:spPr bwMode="auto">
          <a:xfrm>
            <a:off x="914400" y="1910508"/>
            <a:ext cx="9790408" cy="1046440"/>
          </a:xfrm>
          <a:prstGeom prst="rect">
            <a:avLst/>
          </a:prstGeom>
          <a:solidFill>
            <a:schemeClr val="tx1">
              <a:lumMod val="10000"/>
              <a:lumOff val="90000"/>
            </a:schemeClr>
          </a:solidFill>
          <a:ln w="9525">
            <a:noFill/>
            <a:miter lim="800000"/>
            <a:headEnd/>
            <a:tailEnd/>
          </a:ln>
          <a:effectLst/>
        </p:spPr>
        <p:txBody>
          <a:bodyPr wrap="square">
            <a:spAutoFit/>
          </a:bodyPr>
          <a:lstStyle/>
          <a:p>
            <a:pPr algn="ctr"/>
            <a:r>
              <a:rPr lang="en-US" sz="1400" b="1" dirty="0">
                <a:solidFill>
                  <a:srgbClr val="0083BF"/>
                </a:solidFill>
                <a:latin typeface="Arial" panose="020B0604020202020204" pitchFamily="34" charset="0"/>
                <a:cs typeface="Arial" panose="020B0604020202020204" pitchFamily="34" charset="0"/>
              </a:rPr>
              <a:t>Crow Profile – New Generation/PACs</a:t>
            </a:r>
          </a:p>
          <a:p>
            <a:pPr algn="just">
              <a:defRPr/>
            </a:pPr>
            <a:r>
              <a:rPr lang="en-US" sz="1200" b="1" dirty="0">
                <a:solidFill>
                  <a:srgbClr val="0083BF"/>
                </a:solidFill>
                <a:latin typeface="Arial" panose="020B0604020202020204" pitchFamily="34" charset="0"/>
                <a:cs typeface="Arial" panose="020B0604020202020204" pitchFamily="34" charset="0"/>
              </a:rPr>
              <a:t>Jason Crow </a:t>
            </a:r>
            <a:r>
              <a:rPr lang="en-US" sz="1200" dirty="0">
                <a:latin typeface="Arial" panose="020B0604020202020204" pitchFamily="34" charset="0"/>
                <a:cs typeface="Arial" panose="020B0604020202020204" pitchFamily="34" charset="0"/>
              </a:rPr>
              <a:t>grew up in a working-class home and worked construction jobs to pay his way through college. He led combat units during three tours in Iraq and Afghanistan, earning a Bronze Star, before working as a lawyer and veterans advocate in Colorado. As a first-time candidate, Jason believes Congress is broken and that both parties need a new generation of leaders who will put regular Americans' interests first and not take their orders from party leaders or special interests - which is why he's refusing to take any money from Corporate PACs.</a:t>
            </a:r>
          </a:p>
        </p:txBody>
      </p:sp>
      <p:graphicFrame>
        <p:nvGraphicFramePr>
          <p:cNvPr id="18" name="Table 17">
            <a:extLst>
              <a:ext uri="{FF2B5EF4-FFF2-40B4-BE49-F238E27FC236}">
                <a16:creationId xmlns:a16="http://schemas.microsoft.com/office/drawing/2014/main" id="{4D96F9DE-6B66-4BE4-954C-E77B74704B0D}"/>
              </a:ext>
            </a:extLst>
          </p:cNvPr>
          <p:cNvGraphicFramePr>
            <a:graphicFrameLocks noGrp="1"/>
          </p:cNvGraphicFramePr>
          <p:nvPr/>
        </p:nvGraphicFramePr>
        <p:xfrm>
          <a:off x="914400" y="4355857"/>
          <a:ext cx="9785115" cy="1005840"/>
        </p:xfrm>
        <a:graphic>
          <a:graphicData uri="http://schemas.openxmlformats.org/drawingml/2006/table">
            <a:tbl>
              <a:tblPr firstRow="1" bandRow="1">
                <a:tableStyleId>{5C22544A-7EE6-4342-B048-85BDC9FD1C3A}</a:tableStyleId>
              </a:tblPr>
              <a:tblGrid>
                <a:gridCol w="9785115">
                  <a:extLst>
                    <a:ext uri="{9D8B030D-6E8A-4147-A177-3AD203B41FA5}">
                      <a16:colId xmlns:a16="http://schemas.microsoft.com/office/drawing/2014/main" val="20000"/>
                    </a:ext>
                  </a:extLst>
                </a:gridCol>
              </a:tblGrid>
              <a:tr h="279103">
                <a:tc>
                  <a:txBody>
                    <a:bodyPr/>
                    <a:lstStyle/>
                    <a:p>
                      <a:pPr marL="0" algn="just" defTabSz="914400" rtl="0" eaLnBrk="1" latinLnBrk="0" hangingPunct="1">
                        <a:defRPr/>
                      </a:pPr>
                      <a:r>
                        <a:rPr lang="en-US" sz="1200" b="1" kern="1200" dirty="0">
                          <a:solidFill>
                            <a:srgbClr val="C00000"/>
                          </a:solidFill>
                          <a:latin typeface="Arial" panose="020B0604020202020204" pitchFamily="34" charset="0"/>
                          <a:ea typeface="+mn-ea"/>
                          <a:cs typeface="Arial" panose="020B0604020202020204" pitchFamily="34" charset="0"/>
                        </a:rPr>
                        <a:t>Mike  Coffman </a:t>
                      </a:r>
                      <a:r>
                        <a:rPr lang="en-US" sz="1200" b="0" kern="1200" dirty="0">
                          <a:solidFill>
                            <a:srgbClr val="333333"/>
                          </a:solidFill>
                          <a:latin typeface="Arial" panose="020B0604020202020204" pitchFamily="34" charset="0"/>
                          <a:ea typeface="+mn-ea"/>
                          <a:cs typeface="Arial" panose="020B0604020202020204" pitchFamily="34" charset="0"/>
                        </a:rPr>
                        <a:t>is  a  military  veteran,  former  small  business  owner,  and  member  of  Congress  who  believes  in  common-sense, independent leadership. Coffman grew up in Aurora and is the only member of Congress to have served in both Iraq wars. In Congress, Coffman  led  the  fight  to  reform  the  VA  when  they  failed  our  wounded  warriors.  He  has  earned  praise  from  the  Denver  Post  for  his willingness to stand up to his own party to put the country and the people he represents first – including voting against Donald Trump's healthcare repeal bill.</a:t>
                      </a:r>
                    </a:p>
                  </a:txBody>
                  <a:tcPr>
                    <a:solidFill>
                      <a:srgbClr val="EBEBEB"/>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F8BC6AA3-835A-4CEC-BAE1-501D9AC48E81}"/>
              </a:ext>
            </a:extLst>
          </p:cNvPr>
          <p:cNvGraphicFramePr>
            <a:graphicFrameLocks noGrp="1"/>
          </p:cNvGraphicFramePr>
          <p:nvPr/>
        </p:nvGraphicFramePr>
        <p:xfrm>
          <a:off x="2359742" y="5421712"/>
          <a:ext cx="8660685" cy="304800"/>
        </p:xfrm>
        <a:graphic>
          <a:graphicData uri="http://schemas.openxmlformats.org/drawingml/2006/table">
            <a:tbl>
              <a:tblPr firstRow="1" bandRow="1">
                <a:tableStyleId>{2D5ABB26-0587-4C30-8999-92F81FD0307C}</a:tableStyleId>
              </a:tblPr>
              <a:tblGrid>
                <a:gridCol w="2886895">
                  <a:extLst>
                    <a:ext uri="{9D8B030D-6E8A-4147-A177-3AD203B41FA5}">
                      <a16:colId xmlns:a16="http://schemas.microsoft.com/office/drawing/2014/main" val="1350522969"/>
                    </a:ext>
                  </a:extLst>
                </a:gridCol>
                <a:gridCol w="2886895">
                  <a:extLst>
                    <a:ext uri="{9D8B030D-6E8A-4147-A177-3AD203B41FA5}">
                      <a16:colId xmlns:a16="http://schemas.microsoft.com/office/drawing/2014/main" val="2332320983"/>
                    </a:ext>
                  </a:extLst>
                </a:gridCol>
                <a:gridCol w="2886895">
                  <a:extLst>
                    <a:ext uri="{9D8B030D-6E8A-4147-A177-3AD203B41FA5}">
                      <a16:colId xmlns:a16="http://schemas.microsoft.com/office/drawing/2014/main" val="1318452995"/>
                    </a:ext>
                  </a:extLst>
                </a:gridCol>
              </a:tblGrid>
              <a:tr h="280472">
                <a:tc>
                  <a:txBody>
                    <a:bodyPr/>
                    <a:lstStyle/>
                    <a:p>
                      <a:pPr algn="l"/>
                      <a:r>
                        <a:rPr lang="en-US" sz="1400" b="1" dirty="0">
                          <a:solidFill>
                            <a:srgbClr val="0083BF"/>
                          </a:solidFill>
                          <a:latin typeface="Arial" panose="020B0604020202020204" pitchFamily="34" charset="0"/>
                          <a:cs typeface="Arial" panose="020B0604020202020204" pitchFamily="34" charset="0"/>
                        </a:rPr>
                        <a:t>Crow </a:t>
                      </a:r>
                    </a:p>
                  </a:txBody>
                  <a:tcPr anchor="b">
                    <a:lnL>
                      <a:noFill/>
                    </a:lnL>
                    <a:lnR>
                      <a:noFill/>
                    </a:lnR>
                    <a:lnT>
                      <a:noFill/>
                    </a:lnT>
                    <a:lnB>
                      <a:noFill/>
                    </a:lnB>
                    <a:lnTlToBr w="12700" cmpd="sng">
                      <a:noFill/>
                      <a:prstDash val="solid"/>
                    </a:lnTlToBr>
                    <a:lnBlToTr w="12700" cmpd="sng">
                      <a:noFill/>
                      <a:prstDash val="solid"/>
                    </a:lnBlToTr>
                  </a:tcPr>
                </a:tc>
                <a:tc>
                  <a:txBody>
                    <a:bodyPr/>
                    <a:lstStyle/>
                    <a:p>
                      <a:pPr algn="ctr"/>
                      <a:r>
                        <a:rPr lang="en-US" sz="1400" b="1" dirty="0">
                          <a:solidFill>
                            <a:srgbClr val="BFBFBD"/>
                          </a:solidFill>
                          <a:latin typeface="Arial" panose="020B0604020202020204" pitchFamily="34" charset="0"/>
                          <a:cs typeface="Arial" panose="020B0604020202020204" pitchFamily="34" charset="0"/>
                        </a:rPr>
                        <a:t>Undecided</a:t>
                      </a:r>
                    </a:p>
                  </a:txBody>
                  <a:tcPr anchor="b">
                    <a:lnL>
                      <a:noFill/>
                    </a:lnL>
                    <a:lnR>
                      <a:noFill/>
                    </a:lnR>
                    <a:lnT>
                      <a:noFill/>
                    </a:lnT>
                    <a:lnB>
                      <a:noFill/>
                    </a:lnB>
                    <a:lnTlToBr w="12700" cmpd="sng">
                      <a:noFill/>
                      <a:prstDash val="solid"/>
                    </a:lnTlToBr>
                    <a:lnBlToTr w="12700" cmpd="sng">
                      <a:noFill/>
                      <a:prstDash val="solid"/>
                    </a:lnBlToTr>
                  </a:tcPr>
                </a:tc>
                <a:tc>
                  <a:txBody>
                    <a:bodyPr/>
                    <a:lstStyle/>
                    <a:p>
                      <a:pPr algn="r"/>
                      <a:r>
                        <a:rPr lang="en-US" sz="1400" b="1" dirty="0">
                          <a:solidFill>
                            <a:srgbClr val="D32329"/>
                          </a:solidFill>
                          <a:latin typeface="Arial" panose="020B0604020202020204" pitchFamily="34" charset="0"/>
                          <a:cs typeface="Arial" panose="020B0604020202020204" pitchFamily="34" charset="0"/>
                        </a:rPr>
                        <a:t>Coffman</a:t>
                      </a:r>
                    </a:p>
                  </a:txBody>
                  <a:tcPr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01856744"/>
                  </a:ext>
                </a:extLst>
              </a:tr>
            </a:tbl>
          </a:graphicData>
        </a:graphic>
      </p:graphicFrame>
      <p:graphicFrame>
        <p:nvGraphicFramePr>
          <p:cNvPr id="8" name="Table 7"/>
          <p:cNvGraphicFramePr>
            <a:graphicFrameLocks noGrp="1"/>
          </p:cNvGraphicFramePr>
          <p:nvPr/>
        </p:nvGraphicFramePr>
        <p:xfrm>
          <a:off x="148579" y="1910508"/>
          <a:ext cx="765822" cy="3521301"/>
        </p:xfrm>
        <a:graphic>
          <a:graphicData uri="http://schemas.openxmlformats.org/drawingml/2006/table">
            <a:tbl>
              <a:tblPr firstRow="1" bandRow="1">
                <a:tableStyleId>{5C22544A-7EE6-4342-B048-85BDC9FD1C3A}</a:tableStyleId>
              </a:tblPr>
              <a:tblGrid>
                <a:gridCol w="765822">
                  <a:extLst>
                    <a:ext uri="{9D8B030D-6E8A-4147-A177-3AD203B41FA5}">
                      <a16:colId xmlns:a16="http://schemas.microsoft.com/office/drawing/2014/main" val="20000"/>
                    </a:ext>
                  </a:extLst>
                </a:gridCol>
              </a:tblGrid>
              <a:tr h="1119295">
                <a:tc>
                  <a:txBody>
                    <a:bodyPr/>
                    <a:lstStyle/>
                    <a:p>
                      <a:pPr algn="ctr"/>
                      <a:r>
                        <a:rPr lang="en-US" sz="1300" b="1" dirty="0">
                          <a:solidFill>
                            <a:schemeClr val="tx1"/>
                          </a:solidFill>
                          <a:latin typeface="Arial" panose="020B0604020202020204" pitchFamily="34" charset="0"/>
                          <a:cs typeface="Arial" panose="020B0604020202020204" pitchFamily="34" charset="0"/>
                        </a:rPr>
                        <a:t>Split sample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51128">
                <a:tc>
                  <a:txBody>
                    <a:bodyPr/>
                    <a:lstStyle/>
                    <a:p>
                      <a:pPr algn="ctr"/>
                      <a:r>
                        <a:rPr lang="en-US" sz="1300" b="1" dirty="0">
                          <a:solidFill>
                            <a:schemeClr val="tx1"/>
                          </a:solidFill>
                          <a:latin typeface="Arial" panose="020B0604020202020204" pitchFamily="34" charset="0"/>
                          <a:cs typeface="Arial" panose="020B0604020202020204" pitchFamily="34" charset="0"/>
                        </a:rPr>
                        <a:t>Split sample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50878">
                <a:tc>
                  <a:txBody>
                    <a:bodyPr/>
                    <a:lstStyle/>
                    <a:p>
                      <a:pPr algn="ctr"/>
                      <a:r>
                        <a:rPr lang="en-US" sz="1300" b="1" dirty="0">
                          <a:solidFill>
                            <a:schemeClr val="tx1"/>
                          </a:solidFill>
                          <a:latin typeface="Arial" panose="020B0604020202020204" pitchFamily="34" charset="0"/>
                          <a:cs typeface="Arial" panose="020B0604020202020204" pitchFamily="34" charset="0"/>
                        </a:rPr>
                        <a:t>Read to all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8808251"/>
                  </a:ext>
                </a:extLst>
              </a:tr>
            </a:tbl>
          </a:graphicData>
        </a:graphic>
      </p:graphicFrame>
      <p:graphicFrame>
        <p:nvGraphicFramePr>
          <p:cNvPr id="9" name="Table 8">
            <a:extLst>
              <a:ext uri="{FF2B5EF4-FFF2-40B4-BE49-F238E27FC236}">
                <a16:creationId xmlns:a16="http://schemas.microsoft.com/office/drawing/2014/main" id="{B62B9C95-A584-4CE3-A536-9229C8007CBE}"/>
              </a:ext>
            </a:extLst>
          </p:cNvPr>
          <p:cNvGraphicFramePr>
            <a:graphicFrameLocks noGrp="1"/>
          </p:cNvGraphicFramePr>
          <p:nvPr>
            <p:extLst>
              <p:ext uri="{D42A27DB-BD31-4B8C-83A1-F6EECF244321}">
                <p14:modId xmlns:p14="http://schemas.microsoft.com/office/powerpoint/2010/main" val="48205402"/>
              </p:ext>
            </p:extLst>
          </p:nvPr>
        </p:nvGraphicFramePr>
        <p:xfrm>
          <a:off x="10905388" y="5453692"/>
          <a:ext cx="1286611" cy="1166760"/>
        </p:xfrm>
        <a:graphic>
          <a:graphicData uri="http://schemas.openxmlformats.org/drawingml/2006/table">
            <a:tbl>
              <a:tblPr firstRow="1" bandRow="1">
                <a:tableStyleId>{2D5ABB26-0587-4C30-8999-92F81FD0307C}</a:tableStyleId>
              </a:tblPr>
              <a:tblGrid>
                <a:gridCol w="1286611">
                  <a:extLst>
                    <a:ext uri="{9D8B030D-6E8A-4147-A177-3AD203B41FA5}">
                      <a16:colId xmlns:a16="http://schemas.microsoft.com/office/drawing/2014/main" val="1401698202"/>
                    </a:ext>
                  </a:extLst>
                </a:gridCol>
              </a:tblGrid>
              <a:tr h="291690">
                <a:tc>
                  <a:txBody>
                    <a:bodyPr/>
                    <a:lstStyle/>
                    <a:p>
                      <a:pPr algn="ctr"/>
                      <a:r>
                        <a:rPr lang="en-US" sz="1200" b="1" dirty="0"/>
                        <a:t>Net Crow</a:t>
                      </a:r>
                    </a:p>
                  </a:txBody>
                  <a:tcPr/>
                </a:tc>
                <a:extLst>
                  <a:ext uri="{0D108BD9-81ED-4DB2-BD59-A6C34878D82A}">
                    <a16:rowId xmlns:a16="http://schemas.microsoft.com/office/drawing/2014/main" val="2478344010"/>
                  </a:ext>
                </a:extLst>
              </a:tr>
              <a:tr h="291690">
                <a:tc>
                  <a:txBody>
                    <a:bodyPr/>
                    <a:lstStyle/>
                    <a:p>
                      <a:pPr algn="ctr"/>
                      <a:r>
                        <a:rPr lang="en-US" sz="1200" b="1" dirty="0">
                          <a:solidFill>
                            <a:srgbClr val="C00000"/>
                          </a:solidFill>
                        </a:rPr>
                        <a:t>-2</a:t>
                      </a:r>
                    </a:p>
                  </a:txBody>
                  <a:tcPr/>
                </a:tc>
                <a:extLst>
                  <a:ext uri="{0D108BD9-81ED-4DB2-BD59-A6C34878D82A}">
                    <a16:rowId xmlns:a16="http://schemas.microsoft.com/office/drawing/2014/main" val="2080497910"/>
                  </a:ext>
                </a:extLst>
              </a:tr>
              <a:tr h="291690">
                <a:tc>
                  <a:txBody>
                    <a:bodyPr/>
                    <a:lstStyle/>
                    <a:p>
                      <a:pPr algn="ctr"/>
                      <a:r>
                        <a:rPr lang="en-US" sz="1200" b="1" dirty="0">
                          <a:solidFill>
                            <a:srgbClr val="0083BF"/>
                          </a:solidFill>
                        </a:rPr>
                        <a:t>+13</a:t>
                      </a:r>
                    </a:p>
                  </a:txBody>
                  <a:tcPr/>
                </a:tc>
                <a:extLst>
                  <a:ext uri="{0D108BD9-81ED-4DB2-BD59-A6C34878D82A}">
                    <a16:rowId xmlns:a16="http://schemas.microsoft.com/office/drawing/2014/main" val="2459591424"/>
                  </a:ext>
                </a:extLst>
              </a:tr>
              <a:tr h="291690">
                <a:tc>
                  <a:txBody>
                    <a:bodyPr/>
                    <a:lstStyle/>
                    <a:p>
                      <a:pPr algn="ctr"/>
                      <a:r>
                        <a:rPr lang="en-US" sz="1200" b="1" dirty="0">
                          <a:solidFill>
                            <a:srgbClr val="0083BF"/>
                          </a:solidFill>
                        </a:rPr>
                        <a:t>+8</a:t>
                      </a:r>
                    </a:p>
                  </a:txBody>
                  <a:tcPr/>
                </a:tc>
                <a:extLst>
                  <a:ext uri="{0D108BD9-81ED-4DB2-BD59-A6C34878D82A}">
                    <a16:rowId xmlns:a16="http://schemas.microsoft.com/office/drawing/2014/main" val="2221033954"/>
                  </a:ext>
                </a:extLst>
              </a:tr>
            </a:tbl>
          </a:graphicData>
        </a:graphic>
      </p:graphicFrame>
      <p:graphicFrame>
        <p:nvGraphicFramePr>
          <p:cNvPr id="16" name="Table 15">
            <a:extLst>
              <a:ext uri="{FF2B5EF4-FFF2-40B4-BE49-F238E27FC236}">
                <a16:creationId xmlns:a16="http://schemas.microsoft.com/office/drawing/2014/main" id="{99928C43-E456-4EFF-B3BD-8586827FD89E}"/>
              </a:ext>
            </a:extLst>
          </p:cNvPr>
          <p:cNvGraphicFramePr>
            <a:graphicFrameLocks noGrp="1"/>
          </p:cNvGraphicFramePr>
          <p:nvPr/>
        </p:nvGraphicFramePr>
        <p:xfrm>
          <a:off x="10622919" y="1786412"/>
          <a:ext cx="1569658" cy="3480038"/>
        </p:xfrm>
        <a:graphic>
          <a:graphicData uri="http://schemas.openxmlformats.org/drawingml/2006/table">
            <a:tbl>
              <a:tblPr firstRow="1" bandRow="1">
                <a:tableStyleId>{2D5ABB26-0587-4C30-8999-92F81FD0307C}</a:tableStyleId>
              </a:tblPr>
              <a:tblGrid>
                <a:gridCol w="784829">
                  <a:extLst>
                    <a:ext uri="{9D8B030D-6E8A-4147-A177-3AD203B41FA5}">
                      <a16:colId xmlns:a16="http://schemas.microsoft.com/office/drawing/2014/main" val="2944852883"/>
                    </a:ext>
                  </a:extLst>
                </a:gridCol>
                <a:gridCol w="784829">
                  <a:extLst>
                    <a:ext uri="{9D8B030D-6E8A-4147-A177-3AD203B41FA5}">
                      <a16:colId xmlns:a16="http://schemas.microsoft.com/office/drawing/2014/main" val="1852302259"/>
                    </a:ext>
                  </a:extLst>
                </a:gridCol>
              </a:tblGrid>
              <a:tr h="176010">
                <a:tc>
                  <a:txBody>
                    <a:bodyPr/>
                    <a:lstStyle/>
                    <a:p>
                      <a:pPr algn="ctr">
                        <a:lnSpc>
                          <a:spcPct val="60000"/>
                        </a:lnSpc>
                      </a:pPr>
                      <a:r>
                        <a:rPr lang="en-US" sz="1200" b="1" dirty="0">
                          <a:latin typeface="+mn-lt"/>
                        </a:rPr>
                        <a:t>Overall</a:t>
                      </a:r>
                    </a:p>
                  </a:txBody>
                  <a:tcPr anchor="ctr"/>
                </a:tc>
                <a:tc>
                  <a:txBody>
                    <a:bodyPr/>
                    <a:lstStyle/>
                    <a:p>
                      <a:pPr algn="ctr">
                        <a:lnSpc>
                          <a:spcPct val="60000"/>
                        </a:lnSpc>
                      </a:pPr>
                      <a:r>
                        <a:rPr lang="en-US" sz="1200" b="1" dirty="0">
                          <a:latin typeface="+mn-lt"/>
                        </a:rPr>
                        <a:t>Swing</a:t>
                      </a:r>
                    </a:p>
                  </a:txBody>
                  <a:tcPr anchor="ctr"/>
                </a:tc>
                <a:extLst>
                  <a:ext uri="{0D108BD9-81ED-4DB2-BD59-A6C34878D82A}">
                    <a16:rowId xmlns:a16="http://schemas.microsoft.com/office/drawing/2014/main" val="663936341"/>
                  </a:ext>
                </a:extLst>
              </a:tr>
              <a:tr h="0">
                <a:tc gridSpan="2">
                  <a:txBody>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lang="en-US" sz="1000" i="1" dirty="0">
                          <a:solidFill>
                            <a:srgbClr val="0784C1"/>
                          </a:solidFill>
                          <a:latin typeface="+mn-lt"/>
                        </a:rPr>
                        <a:t>% Very appealing</a:t>
                      </a:r>
                    </a:p>
                  </a:txBody>
                  <a:tcPr anchor="ctr"/>
                </a:tc>
                <a:tc hMerge="1">
                  <a:txBody>
                    <a:bodyPr/>
                    <a:lstStyle/>
                    <a:p>
                      <a:pPr algn="ctr"/>
                      <a:endParaRPr lang="en-US" sz="1600" b="1" dirty="0"/>
                    </a:p>
                  </a:txBody>
                  <a:tcPr anchor="ctr"/>
                </a:tc>
                <a:extLst>
                  <a:ext uri="{0D108BD9-81ED-4DB2-BD59-A6C34878D82A}">
                    <a16:rowId xmlns:a16="http://schemas.microsoft.com/office/drawing/2014/main" val="3052175277"/>
                  </a:ext>
                </a:extLst>
              </a:tr>
              <a:tr h="682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mn-lt"/>
                          <a:ea typeface="+mn-ea"/>
                          <a:cs typeface="+mn-cs"/>
                        </a:rPr>
                        <a:t>57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mn-lt"/>
                          <a:ea typeface="+mn-ea"/>
                          <a:cs typeface="+mn-cs"/>
                        </a:rPr>
                        <a:t>62</a:t>
                      </a:r>
                    </a:p>
                  </a:txBody>
                  <a:tcPr anchor="ctr"/>
                </a:tc>
                <a:extLst>
                  <a:ext uri="{0D108BD9-81ED-4DB2-BD59-A6C34878D82A}">
                    <a16:rowId xmlns:a16="http://schemas.microsoft.com/office/drawing/2014/main" val="1860214374"/>
                  </a:ext>
                </a:extLst>
              </a:tr>
              <a:tr h="16905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mn-lt"/>
                          <a:ea typeface="+mn-ea"/>
                          <a:cs typeface="+mn-cs"/>
                        </a:rPr>
                        <a:t>47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mn-lt"/>
                          <a:ea typeface="+mn-ea"/>
                          <a:cs typeface="+mn-cs"/>
                        </a:rPr>
                        <a:t>39</a:t>
                      </a:r>
                    </a:p>
                  </a:txBody>
                  <a:tcPr anchor="ctr"/>
                </a:tc>
                <a:extLst>
                  <a:ext uri="{0D108BD9-81ED-4DB2-BD59-A6C34878D82A}">
                    <a16:rowId xmlns:a16="http://schemas.microsoft.com/office/drawing/2014/main" val="2690851641"/>
                  </a:ext>
                </a:extLst>
              </a:tr>
              <a:tr h="7096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mn-lt"/>
                          <a:ea typeface="+mn-ea"/>
                          <a:cs typeface="+mn-cs"/>
                        </a:rPr>
                        <a:t>31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mn-lt"/>
                          <a:ea typeface="+mn-ea"/>
                          <a:cs typeface="+mn-cs"/>
                        </a:rPr>
                        <a:t>29</a:t>
                      </a:r>
                    </a:p>
                  </a:txBody>
                  <a:tcPr anchor="ctr"/>
                </a:tc>
                <a:extLst>
                  <a:ext uri="{0D108BD9-81ED-4DB2-BD59-A6C34878D82A}">
                    <a16:rowId xmlns:a16="http://schemas.microsoft.com/office/drawing/2014/main" val="2832033034"/>
                  </a:ext>
                </a:extLst>
              </a:tr>
            </a:tbl>
          </a:graphicData>
        </a:graphic>
      </p:graphicFrame>
    </p:spTree>
    <p:extLst>
      <p:ext uri="{BB962C8B-B14F-4D97-AF65-F5344CB8AC3E}">
        <p14:creationId xmlns:p14="http://schemas.microsoft.com/office/powerpoint/2010/main" val="159733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80" y="-53951"/>
            <a:ext cx="11501609" cy="1257299"/>
          </a:xfrm>
        </p:spPr>
        <p:txBody>
          <a:bodyPr>
            <a:normAutofit/>
          </a:bodyPr>
          <a:lstStyle/>
          <a:p>
            <a:r>
              <a:rPr lang="en-US" sz="3000" dirty="0"/>
              <a:t>Issue messages on health care and guns resonate most with voters, followed closely by Pelosi, taxes and higher </a:t>
            </a:r>
            <a:r>
              <a:rPr lang="en-US" sz="3000" dirty="0" err="1"/>
              <a:t>ed</a:t>
            </a:r>
            <a:endParaRPr lang="en-US" sz="3000" dirty="0"/>
          </a:p>
        </p:txBody>
      </p:sp>
      <p:sp>
        <p:nvSpPr>
          <p:cNvPr id="4" name="Text Placeholder 3"/>
          <p:cNvSpPr>
            <a:spLocks noGrp="1"/>
          </p:cNvSpPr>
          <p:nvPr>
            <p:ph type="body" sz="quarter" idx="11"/>
          </p:nvPr>
        </p:nvSpPr>
        <p:spPr>
          <a:xfrm>
            <a:off x="354311" y="1199172"/>
            <a:ext cx="11494789" cy="338554"/>
          </a:xfrm>
        </p:spPr>
        <p:txBody>
          <a:bodyPr/>
          <a:lstStyle/>
          <a:p>
            <a:r>
              <a:rPr lang="en-US" dirty="0">
                <a:solidFill>
                  <a:schemeClr val="tx1"/>
                </a:solidFill>
              </a:rPr>
              <a:t>Top Positive Messages for Crow</a:t>
            </a:r>
          </a:p>
        </p:txBody>
      </p:sp>
      <p:graphicFrame>
        <p:nvGraphicFramePr>
          <p:cNvPr id="9" name="Table 8">
            <a:extLst>
              <a:ext uri="{FF2B5EF4-FFF2-40B4-BE49-F238E27FC236}">
                <a16:creationId xmlns:a16="http://schemas.microsoft.com/office/drawing/2014/main" id="{17C40DF3-1F07-4022-A142-918C34318A31}"/>
              </a:ext>
            </a:extLst>
          </p:cNvPr>
          <p:cNvGraphicFramePr>
            <a:graphicFrameLocks noGrp="1"/>
          </p:cNvGraphicFramePr>
          <p:nvPr>
            <p:extLst>
              <p:ext uri="{D42A27DB-BD31-4B8C-83A1-F6EECF244321}">
                <p14:modId xmlns:p14="http://schemas.microsoft.com/office/powerpoint/2010/main" val="401518008"/>
              </p:ext>
            </p:extLst>
          </p:nvPr>
        </p:nvGraphicFramePr>
        <p:xfrm>
          <a:off x="354311" y="1600200"/>
          <a:ext cx="11494789" cy="4268335"/>
        </p:xfrm>
        <a:graphic>
          <a:graphicData uri="http://schemas.openxmlformats.org/drawingml/2006/table">
            <a:tbl>
              <a:tblPr firstRow="1" bandRow="1">
                <a:tableStyleId>{5C22544A-7EE6-4342-B048-85BDC9FD1C3A}</a:tableStyleId>
              </a:tblPr>
              <a:tblGrid>
                <a:gridCol w="757360">
                  <a:extLst>
                    <a:ext uri="{9D8B030D-6E8A-4147-A177-3AD203B41FA5}">
                      <a16:colId xmlns:a16="http://schemas.microsoft.com/office/drawing/2014/main" val="20000"/>
                    </a:ext>
                  </a:extLst>
                </a:gridCol>
                <a:gridCol w="706250">
                  <a:extLst>
                    <a:ext uri="{9D8B030D-6E8A-4147-A177-3AD203B41FA5}">
                      <a16:colId xmlns:a16="http://schemas.microsoft.com/office/drawing/2014/main" val="20001"/>
                    </a:ext>
                  </a:extLst>
                </a:gridCol>
                <a:gridCol w="10031179">
                  <a:extLst>
                    <a:ext uri="{9D8B030D-6E8A-4147-A177-3AD203B41FA5}">
                      <a16:colId xmlns:a16="http://schemas.microsoft.com/office/drawing/2014/main" val="20002"/>
                    </a:ext>
                  </a:extLst>
                </a:gridCol>
              </a:tblGrid>
              <a:tr h="514928">
                <a:tc>
                  <a:txBody>
                    <a:bodyPr/>
                    <a:lstStyle/>
                    <a:p>
                      <a:pPr algn="ctr" fontAlgn="b"/>
                      <a:r>
                        <a:rPr lang="en-US" sz="1300" b="1" kern="1200" dirty="0">
                          <a:solidFill>
                            <a:schemeClr val="accent1"/>
                          </a:solidFill>
                          <a:effectLst/>
                          <a:latin typeface="+mn-lt"/>
                          <a:ea typeface="Times New Roman"/>
                          <a:cs typeface="+mn-cs"/>
                        </a:rPr>
                        <a:t>Overall</a:t>
                      </a:r>
                      <a:endParaRPr lang="en-US" sz="1300" b="1" kern="1200" dirty="0">
                        <a:solidFill>
                          <a:schemeClr val="accent1"/>
                        </a:solidFill>
                        <a:latin typeface="+mn-lt"/>
                        <a:ea typeface="+mn-ea"/>
                        <a:cs typeface="+mn-cs"/>
                      </a:endParaRP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300" b="1" kern="1200" dirty="0">
                          <a:solidFill>
                            <a:schemeClr val="accent1"/>
                          </a:solidFill>
                          <a:effectLst/>
                          <a:latin typeface="+mn-lt"/>
                          <a:ea typeface="Times New Roman"/>
                          <a:cs typeface="+mn-cs"/>
                        </a:rPr>
                        <a:t>Swing </a:t>
                      </a:r>
                      <a:endParaRPr lang="en-US" sz="1300" b="1" kern="1200" dirty="0">
                        <a:solidFill>
                          <a:schemeClr val="accent1"/>
                        </a:solidFill>
                        <a:latin typeface="+mn-lt"/>
                        <a:ea typeface="+mn-ea"/>
                        <a:cs typeface="+mn-cs"/>
                      </a:endParaRP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baseline="0" dirty="0">
                        <a:solidFill>
                          <a:srgbClr val="51626F"/>
                        </a:solidFill>
                        <a:effectLst/>
                        <a:latin typeface="+mn-lt"/>
                        <a:ea typeface="Times New Roman"/>
                        <a:cs typeface="+mn-cs"/>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0889">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1"/>
                          </a:solidFill>
                          <a:effectLst/>
                          <a:uLnTx/>
                          <a:uFillTx/>
                          <a:latin typeface="+mn-lt"/>
                          <a:ea typeface="+mn-ea"/>
                          <a:cs typeface="+mn-cs"/>
                        </a:rPr>
                        <a:t>% Very convincing</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fontAlgn="b"/>
                      <a:endParaRPr lang="en-US" sz="1400" b="1" kern="1200" dirty="0">
                        <a:solidFill>
                          <a:srgbClr val="0784C1"/>
                        </a:solidFill>
                        <a:latin typeface="Calibri" panose="020F0502020204030204" pitchFamily="34" charset="0"/>
                        <a:ea typeface="+mn-ea"/>
                        <a:cs typeface="+mn-cs"/>
                      </a:endParaRP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baseline="0" dirty="0">
                        <a:solidFill>
                          <a:srgbClr val="51626F"/>
                        </a:solidFill>
                        <a:effectLst/>
                        <a:latin typeface="+mn-lt"/>
                        <a:ea typeface="Times New Roman"/>
                        <a:cs typeface="+mn-cs"/>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561227"/>
                  </a:ext>
                </a:extLst>
              </a:tr>
              <a:tr h="703420">
                <a:tc>
                  <a:txBody>
                    <a:bodyPr/>
                    <a:lstStyle/>
                    <a:p>
                      <a:pPr algn="ctr" fontAlgn="b"/>
                      <a:r>
                        <a:rPr lang="en-US" sz="2000" b="0" kern="1200" dirty="0">
                          <a:solidFill>
                            <a:schemeClr val="accent1"/>
                          </a:solidFill>
                          <a:latin typeface="+mn-lt"/>
                          <a:ea typeface="+mn-ea"/>
                          <a:cs typeface="+mn-cs"/>
                        </a:rPr>
                        <a:t>35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2000" b="1" kern="1200" dirty="0">
                          <a:solidFill>
                            <a:schemeClr val="accent1"/>
                          </a:solidFill>
                          <a:latin typeface="+mn-lt"/>
                          <a:ea typeface="+mn-ea"/>
                          <a:cs typeface="+mn-cs"/>
                        </a:rPr>
                        <a:t>37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n-lt"/>
                          <a:ea typeface="Times New Roman"/>
                          <a:cs typeface="+mn-cs"/>
                        </a:rPr>
                        <a:t>Health Care </a:t>
                      </a:r>
                      <a:r>
                        <a:rPr lang="en-US" sz="1400" b="0" kern="1200" dirty="0">
                          <a:solidFill>
                            <a:schemeClr val="tx1"/>
                          </a:solidFill>
                          <a:effectLst/>
                          <a:latin typeface="+mn-lt"/>
                          <a:ea typeface="Times New Roman"/>
                          <a:cs typeface="+mn-cs"/>
                        </a:rPr>
                        <a:t>Crow will fight against politicians who want to end protections for people with pre-existing conditions or allow insurance companies to charge older Americans more. Instead, he'll work with both parties to fix the health care system and take on insurance and drug companies to bring down the cost of premiums and prescription drugs.</a:t>
                      </a:r>
                      <a:endParaRPr lang="en-US" sz="1400" b="0" kern="1200" baseline="0" dirty="0">
                        <a:solidFill>
                          <a:schemeClr val="tx1"/>
                        </a:solidFill>
                        <a:effectLst/>
                        <a:latin typeface="+mn-lt"/>
                        <a:ea typeface="Times New Roman"/>
                        <a:cs typeface="+mn-cs"/>
                      </a:endParaRPr>
                    </a:p>
                  </a:txBody>
                  <a:tcPr marL="9525" marR="9525" marT="9525"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58838">
                <a:tc>
                  <a:txBody>
                    <a:bodyPr/>
                    <a:lstStyle/>
                    <a:p>
                      <a:pPr algn="ctr" fontAlgn="b"/>
                      <a:r>
                        <a:rPr lang="en-US" sz="2000" b="0" kern="1200" dirty="0">
                          <a:solidFill>
                            <a:schemeClr val="accent1"/>
                          </a:solidFill>
                          <a:latin typeface="+mn-lt"/>
                          <a:ea typeface="+mn-ea"/>
                          <a:cs typeface="+mn-cs"/>
                        </a:rPr>
                        <a:t>35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2000" b="1" kern="1200" dirty="0">
                          <a:solidFill>
                            <a:schemeClr val="accent1"/>
                          </a:solidFill>
                          <a:latin typeface="+mn-lt"/>
                          <a:ea typeface="+mn-ea"/>
                          <a:cs typeface="+mn-cs"/>
                        </a:rPr>
                        <a:t>39</a:t>
                      </a:r>
                    </a:p>
                  </a:txBody>
                  <a:tcPr marL="9525" marR="9525" marT="9525" marB="0" anchor="ctr">
                    <a:lnL w="12700" cmpd="sng">
                      <a:noFill/>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n-lt"/>
                          <a:ea typeface="Times New Roman"/>
                          <a:cs typeface="+mn-cs"/>
                        </a:rPr>
                        <a:t>Guns </a:t>
                      </a:r>
                      <a:r>
                        <a:rPr lang="en-US" sz="1400" b="0" kern="1200" dirty="0">
                          <a:solidFill>
                            <a:schemeClr val="tx1"/>
                          </a:solidFill>
                          <a:effectLst/>
                          <a:latin typeface="+mn-lt"/>
                          <a:ea typeface="Times New Roman"/>
                          <a:cs typeface="+mn-cs"/>
                        </a:rPr>
                        <a:t>As a veteran who used firearms on a daily basis and a father with two young children, Crow will stand up to the gun lobby to pass common sense gun safety laws -like background checks -that will make our families safer.</a:t>
                      </a:r>
                      <a:endParaRPr lang="en-US" sz="1400" b="0" kern="1200" baseline="0" dirty="0">
                        <a:solidFill>
                          <a:schemeClr val="tx1"/>
                        </a:solidFill>
                        <a:effectLst/>
                        <a:latin typeface="+mn-lt"/>
                        <a:ea typeface="Times New Roman"/>
                        <a:cs typeface="+mn-cs"/>
                      </a:endParaRPr>
                    </a:p>
                  </a:txBody>
                  <a:tcPr marL="9525" marR="9525" marT="9525" marB="0" anchor="ctr">
                    <a:lnL w="12700" cmpd="sng">
                      <a:noFill/>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7278638"/>
                  </a:ext>
                </a:extLst>
              </a:tr>
              <a:tr h="703420">
                <a:tc>
                  <a:txBody>
                    <a:bodyPr/>
                    <a:lstStyle/>
                    <a:p>
                      <a:pPr algn="ctr" fontAlgn="b"/>
                      <a:r>
                        <a:rPr lang="en-US" sz="2000" b="0" kern="1200" dirty="0">
                          <a:solidFill>
                            <a:schemeClr val="accent1"/>
                          </a:solidFill>
                          <a:latin typeface="+mn-lt"/>
                          <a:ea typeface="+mn-ea"/>
                          <a:cs typeface="+mn-cs"/>
                        </a:rPr>
                        <a:t>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2000" b="0" kern="1200" dirty="0">
                          <a:solidFill>
                            <a:schemeClr val="accent1"/>
                          </a:solidFill>
                          <a:latin typeface="+mn-lt"/>
                          <a:ea typeface="+mn-ea"/>
                          <a:cs typeface="+mn-cs"/>
                        </a:rPr>
                        <a:t>32</a:t>
                      </a:r>
                    </a:p>
                  </a:txBody>
                  <a:tcPr marL="9525" marR="9525" marT="9525" marB="0" anchor="ctr">
                    <a:lnL w="12700" cmpd="sng">
                      <a:noFill/>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n-lt"/>
                          <a:ea typeface="Times New Roman"/>
                          <a:cs typeface="+mn-cs"/>
                        </a:rPr>
                        <a:t>New Generation/Pelosi </a:t>
                      </a:r>
                      <a:r>
                        <a:rPr lang="en-US" sz="1400" b="0" kern="1200" dirty="0">
                          <a:solidFill>
                            <a:schemeClr val="tx1"/>
                          </a:solidFill>
                          <a:effectLst/>
                          <a:latin typeface="+mn-lt"/>
                          <a:ea typeface="Times New Roman"/>
                          <a:cs typeface="+mn-cs"/>
                        </a:rPr>
                        <a:t>Crow believes that both parties need a new generation of leaders who will put the people they represent first. That is why he will not support Nancy Pelosi to be Speaker of the House and will never be afraid to stand up to leaders of either party -including Donald Trump -to do what is right.</a:t>
                      </a:r>
                      <a:endParaRPr lang="en-US" sz="1400" b="0" kern="1200" baseline="0" dirty="0">
                        <a:solidFill>
                          <a:schemeClr val="tx1"/>
                        </a:solidFill>
                        <a:effectLst/>
                        <a:latin typeface="+mn-lt"/>
                        <a:ea typeface="Times New Roman"/>
                        <a:cs typeface="+mn-cs"/>
                      </a:endParaRP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03420">
                <a:tc>
                  <a:txBody>
                    <a:bodyPr/>
                    <a:lstStyle/>
                    <a:p>
                      <a:pPr algn="ctr" fontAlgn="b"/>
                      <a:r>
                        <a:rPr lang="en-US" sz="2000" b="0" kern="1200" dirty="0">
                          <a:solidFill>
                            <a:schemeClr val="accent1"/>
                          </a:solidFill>
                          <a:latin typeface="+mn-lt"/>
                          <a:ea typeface="+mn-ea"/>
                          <a:cs typeface="+mn-cs"/>
                        </a:rPr>
                        <a:t>33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2000" b="0" kern="1200" dirty="0">
                          <a:solidFill>
                            <a:schemeClr val="accent1"/>
                          </a:solidFill>
                          <a:latin typeface="+mn-lt"/>
                          <a:ea typeface="+mn-ea"/>
                          <a:cs typeface="+mn-cs"/>
                        </a:rPr>
                        <a:t>33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n-lt"/>
                          <a:ea typeface="Times New Roman"/>
                          <a:cs typeface="+mn-cs"/>
                        </a:rPr>
                        <a:t>Taxes/Priorities </a:t>
                      </a:r>
                      <a:r>
                        <a:rPr lang="en-US" sz="1400" b="0" kern="1200" dirty="0">
                          <a:solidFill>
                            <a:schemeClr val="tx1"/>
                          </a:solidFill>
                          <a:effectLst/>
                          <a:latin typeface="+mn-lt"/>
                          <a:ea typeface="Times New Roman"/>
                          <a:cs typeface="+mn-cs"/>
                        </a:rPr>
                        <a:t>Crow will work to overturn Trump's tax law that gave trillions in breaks to wealthy corporations while saddling our children with debt. Instead, Crow will fight to use that money to cut taxes on middle class families, protect Social Security and Medicare, and to invest in our local schools and roads.</a:t>
                      </a:r>
                      <a:endParaRPr lang="en-US" sz="1400" b="0" kern="1200" baseline="0" dirty="0">
                        <a:solidFill>
                          <a:schemeClr val="tx1"/>
                        </a:solidFill>
                        <a:effectLst/>
                        <a:latin typeface="+mn-lt"/>
                        <a:ea typeface="Times New Roman"/>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9964111"/>
                  </a:ext>
                </a:extLst>
              </a:tr>
              <a:tr h="703420">
                <a:tc>
                  <a:txBody>
                    <a:bodyPr/>
                    <a:lstStyle/>
                    <a:p>
                      <a:pPr algn="ctr" fontAlgn="b"/>
                      <a:r>
                        <a:rPr lang="en-US" sz="2000" b="0" kern="1200" dirty="0">
                          <a:solidFill>
                            <a:schemeClr val="accent1"/>
                          </a:solidFill>
                          <a:latin typeface="+mn-lt"/>
                          <a:ea typeface="+mn-ea"/>
                          <a:cs typeface="+mn-cs"/>
                        </a:rPr>
                        <a:t>33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2000" b="0" kern="1200" dirty="0">
                          <a:solidFill>
                            <a:schemeClr val="accent1"/>
                          </a:solidFill>
                          <a:latin typeface="+mn-lt"/>
                          <a:ea typeface="+mn-ea"/>
                          <a:cs typeface="+mn-cs"/>
                        </a:rPr>
                        <a:t>31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n-lt"/>
                          <a:ea typeface="Times New Roman"/>
                          <a:cs typeface="+mn-cs"/>
                        </a:rPr>
                        <a:t>Higher Education </a:t>
                      </a:r>
                      <a:r>
                        <a:rPr lang="en-US" sz="1400" b="0" kern="1200" dirty="0">
                          <a:solidFill>
                            <a:schemeClr val="tx1"/>
                          </a:solidFill>
                          <a:effectLst/>
                          <a:latin typeface="+mn-lt"/>
                          <a:ea typeface="Times New Roman"/>
                          <a:cs typeface="+mn-cs"/>
                        </a:rPr>
                        <a:t>Crow understands the struggle that many families face with the high price of college because he and his wife relied on student loans to help get through college and graduate school. Crow will fight to make college more affordable and cut interest rates for those who already have student loan debt.</a:t>
                      </a:r>
                      <a:endParaRPr lang="en-US" sz="1400" b="0" kern="1200" baseline="0" dirty="0">
                        <a:solidFill>
                          <a:schemeClr val="tx1"/>
                        </a:solidFill>
                        <a:effectLst/>
                        <a:latin typeface="+mn-lt"/>
                        <a:ea typeface="Times New Roman"/>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5153509"/>
                  </a:ext>
                </a:extLst>
              </a:tr>
            </a:tbl>
          </a:graphicData>
        </a:graphic>
      </p:graphicFrame>
      <p:sp>
        <p:nvSpPr>
          <p:cNvPr id="6" name="Oval 5"/>
          <p:cNvSpPr/>
          <p:nvPr/>
        </p:nvSpPr>
        <p:spPr>
          <a:xfrm>
            <a:off x="-795104" y="1004601"/>
            <a:ext cx="378544" cy="265239"/>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897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E06C94-66F1-480F-9167-A15F664C4B5D}"/>
              </a:ext>
            </a:extLst>
          </p:cNvPr>
          <p:cNvSpPr txBox="1"/>
          <p:nvPr/>
        </p:nvSpPr>
        <p:spPr>
          <a:xfrm>
            <a:off x="200025" y="5829300"/>
            <a:ext cx="11772900" cy="10287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ctrTitle"/>
          </p:nvPr>
        </p:nvSpPr>
        <p:spPr/>
        <p:txBody>
          <a:bodyPr>
            <a:normAutofit/>
          </a:bodyPr>
          <a:lstStyle/>
          <a:p>
            <a:r>
              <a:rPr lang="en-US" sz="3200" dirty="0"/>
              <a:t>Initial Recommendations</a:t>
            </a:r>
            <a:br>
              <a:rPr lang="en-US" sz="3200" dirty="0"/>
            </a:br>
            <a:endParaRPr lang="en-US" sz="3200" dirty="0"/>
          </a:p>
        </p:txBody>
      </p:sp>
      <p:sp>
        <p:nvSpPr>
          <p:cNvPr id="5" name="TextBox 4"/>
          <p:cNvSpPr txBox="1"/>
          <p:nvPr/>
        </p:nvSpPr>
        <p:spPr>
          <a:xfrm>
            <a:off x="219075" y="1398731"/>
            <a:ext cx="11482089" cy="5001369"/>
          </a:xfrm>
          <a:prstGeom prst="rect">
            <a:avLst/>
          </a:prstGeom>
          <a:noFill/>
        </p:spPr>
        <p:txBody>
          <a:bodyPr wrap="square" rtlCol="0">
            <a:spAutoFit/>
          </a:bodyPr>
          <a:lstStyle/>
          <a:p>
            <a:pPr algn="just">
              <a:buClr>
                <a:schemeClr val="accent1"/>
              </a:buClr>
            </a:pPr>
            <a:r>
              <a:rPr lang="en-US" sz="2100" b="1" dirty="0">
                <a:solidFill>
                  <a:schemeClr val="accent1"/>
                </a:solidFill>
              </a:rPr>
              <a:t>Make sure we lay down Jason’s profile with a particular focus on white Unaffiliated voters and Republican women. </a:t>
            </a:r>
          </a:p>
          <a:p>
            <a:pPr algn="just">
              <a:buClr>
                <a:schemeClr val="accent1"/>
              </a:buClr>
            </a:pPr>
            <a:endParaRPr lang="en-US" sz="2100" dirty="0"/>
          </a:p>
          <a:p>
            <a:pPr algn="just">
              <a:buClr>
                <a:schemeClr val="accent1"/>
              </a:buClr>
            </a:pPr>
            <a:r>
              <a:rPr lang="en-US" sz="2100" b="1" dirty="0">
                <a:solidFill>
                  <a:schemeClr val="accent1"/>
                </a:solidFill>
              </a:rPr>
              <a:t>In addition to touting Jason’s working-class roots, military experience, and rejection of Corporate PAC money, this profile should emphasize the need for a new generation of leaders who will put regular Americans first.</a:t>
            </a:r>
          </a:p>
          <a:p>
            <a:pPr marL="342900" indent="-342900" algn="just">
              <a:buClr>
                <a:schemeClr val="accent1"/>
              </a:buClr>
              <a:buFont typeface="Wingdings" panose="05000000000000000000" pitchFamily="2" charset="2"/>
              <a:buChar char="§"/>
            </a:pPr>
            <a:r>
              <a:rPr lang="en-US" sz="2100" dirty="0"/>
              <a:t>And it should also, unsurprisingly, set up the contrast with Coffman over Trump.</a:t>
            </a:r>
          </a:p>
          <a:p>
            <a:pPr algn="just">
              <a:buClr>
                <a:schemeClr val="accent1"/>
              </a:buClr>
            </a:pPr>
            <a:endParaRPr lang="en-US" sz="2100" dirty="0"/>
          </a:p>
          <a:p>
            <a:pPr algn="just">
              <a:buClr>
                <a:schemeClr val="accent1"/>
              </a:buClr>
            </a:pPr>
            <a:r>
              <a:rPr lang="en-US" sz="2100" b="1" dirty="0">
                <a:solidFill>
                  <a:schemeClr val="accent1"/>
                </a:solidFill>
              </a:rPr>
              <a:t>When we move to issues on the positive side, we should focus on healthcare and guns.</a:t>
            </a:r>
          </a:p>
          <a:p>
            <a:pPr marL="342900" indent="-342900" algn="just">
              <a:buClr>
                <a:schemeClr val="accent1"/>
              </a:buClr>
              <a:buFont typeface="Wingdings" panose="05000000000000000000" pitchFamily="2" charset="2"/>
              <a:buChar char="§"/>
            </a:pPr>
            <a:r>
              <a:rPr lang="en-US" sz="2100" dirty="0"/>
              <a:t>This may change based on the contrasts we want to set up with Coffman coming out of the negative survey, but the health care message really stuck with voters in the open end.</a:t>
            </a:r>
          </a:p>
          <a:p>
            <a:pPr algn="just">
              <a:buClr>
                <a:schemeClr val="accent1"/>
              </a:buClr>
            </a:pPr>
            <a:endParaRPr lang="en-US" sz="2200" dirty="0"/>
          </a:p>
          <a:p>
            <a:pPr algn="just">
              <a:buClr>
                <a:schemeClr val="accent1"/>
              </a:buClr>
            </a:pPr>
            <a:r>
              <a:rPr lang="en-US" sz="2200" b="1" dirty="0">
                <a:solidFill>
                  <a:schemeClr val="accent1"/>
                </a:solidFill>
              </a:rPr>
              <a:t>We want to make sure that we, and our allies, do everything we can to tie Coffman to Trump – particularly with voter of color.</a:t>
            </a:r>
          </a:p>
          <a:p>
            <a:pPr algn="just">
              <a:buClr>
                <a:schemeClr val="accent1"/>
              </a:buClr>
            </a:pPr>
            <a:endParaRPr lang="en-US" sz="2200" dirty="0"/>
          </a:p>
        </p:txBody>
      </p:sp>
    </p:spTree>
    <p:extLst>
      <p:ext uri="{BB962C8B-B14F-4D97-AF65-F5344CB8AC3E}">
        <p14:creationId xmlns:p14="http://schemas.microsoft.com/office/powerpoint/2010/main" val="108276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56" y="285148"/>
            <a:ext cx="11494789" cy="1266371"/>
          </a:xfrm>
        </p:spPr>
        <p:txBody>
          <a:bodyPr>
            <a:normAutofit/>
          </a:bodyPr>
          <a:lstStyle/>
          <a:p>
            <a:r>
              <a:rPr lang="en-US" sz="3200" dirty="0"/>
              <a:t>Recommended Language</a:t>
            </a:r>
          </a:p>
        </p:txBody>
      </p:sp>
      <p:sp>
        <p:nvSpPr>
          <p:cNvPr id="3" name="Slide Number Placeholder 2"/>
          <p:cNvSpPr>
            <a:spLocks noGrp="1"/>
          </p:cNvSpPr>
          <p:nvPr>
            <p:ph type="sldNum" sz="quarter" idx="12"/>
          </p:nvPr>
        </p:nvSpPr>
        <p:spPr>
          <a:xfrm>
            <a:off x="11366500" y="6189663"/>
            <a:ext cx="476632"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61B82C-BD4B-5B46-98D1-B60061601E60}" type="slidenum">
              <a:rPr lang="en-US" smtClean="0"/>
              <a:pPr/>
              <a:t>18</a:t>
            </a:fld>
            <a:endParaRPr lang="en-US" dirty="0"/>
          </a:p>
        </p:txBody>
      </p:sp>
      <p:sp>
        <p:nvSpPr>
          <p:cNvPr id="5" name="Text Placeholder 16"/>
          <p:cNvSpPr txBox="1">
            <a:spLocks/>
          </p:cNvSpPr>
          <p:nvPr/>
        </p:nvSpPr>
        <p:spPr>
          <a:xfrm>
            <a:off x="338256" y="1314449"/>
            <a:ext cx="11500757" cy="422910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en-US" sz="2600" b="1" dirty="0">
                <a:solidFill>
                  <a:schemeClr val="accent1"/>
                </a:solidFill>
              </a:rPr>
              <a:t>Jason in 30 seconds</a:t>
            </a:r>
          </a:p>
          <a:p>
            <a:pPr marL="0" indent="0" algn="just">
              <a:buNone/>
            </a:pPr>
            <a:endParaRPr lang="en-US" sz="2600" dirty="0"/>
          </a:p>
          <a:p>
            <a:pPr marL="0" indent="0" algn="just">
              <a:buNone/>
            </a:pPr>
            <a:r>
              <a:rPr lang="en-US" sz="2600" dirty="0"/>
              <a:t>Jason Crow grew up in a working-class home and worked construction jobs to pay his way through college before leading combat units during three tours in Iraq and Afghanistan, earning a Bronze Star. Jason believes Washington is broken and that both parties need a new generation of service-oriented leaders who will hold Donald Trump accountable, put regular Americans first, and not take their orders from party leaders or special interests - which is why he's refusing to take any money from Corporate PACs.</a:t>
            </a:r>
            <a:endParaRPr lang="en-US" sz="2600" b="1" dirty="0">
              <a:solidFill>
                <a:srgbClr val="0784C1"/>
              </a:solidFill>
            </a:endParaRPr>
          </a:p>
        </p:txBody>
      </p:sp>
    </p:spTree>
    <p:extLst>
      <p:ext uri="{BB962C8B-B14F-4D97-AF65-F5344CB8AC3E}">
        <p14:creationId xmlns:p14="http://schemas.microsoft.com/office/powerpoint/2010/main" val="33215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7F7C-A384-4ECA-A509-281F0B6E3008}"/>
              </a:ext>
            </a:extLst>
          </p:cNvPr>
          <p:cNvSpPr>
            <a:spLocks noGrp="1"/>
          </p:cNvSpPr>
          <p:nvPr>
            <p:ph type="ctrTitle"/>
          </p:nvPr>
        </p:nvSpPr>
        <p:spPr/>
        <p:txBody>
          <a:bodyPr>
            <a:normAutofit/>
          </a:bodyPr>
          <a:lstStyle/>
          <a:p>
            <a:r>
              <a:rPr lang="en-US" sz="3200" dirty="0"/>
              <a:t>Where This All Leads: Our </a:t>
            </a:r>
            <a:r>
              <a:rPr lang="en-US" sz="3200" dirty="0">
                <a:hlinkClick r:id="rId2"/>
              </a:rPr>
              <a:t>Intro Ad</a:t>
            </a:r>
            <a:endParaRPr lang="en-US" sz="3200" dirty="0"/>
          </a:p>
        </p:txBody>
      </p:sp>
      <p:sp>
        <p:nvSpPr>
          <p:cNvPr id="3" name="Slide Number Placeholder 2">
            <a:extLst>
              <a:ext uri="{FF2B5EF4-FFF2-40B4-BE49-F238E27FC236}">
                <a16:creationId xmlns:a16="http://schemas.microsoft.com/office/drawing/2014/main" id="{D137D928-7CD7-4316-9769-8872C09757CC}"/>
              </a:ext>
            </a:extLst>
          </p:cNvPr>
          <p:cNvSpPr>
            <a:spLocks noGrp="1"/>
          </p:cNvSpPr>
          <p:nvPr>
            <p:ph type="sldNum" sz="quarter" idx="10"/>
          </p:nvPr>
        </p:nvSpPr>
        <p:spPr/>
        <p:txBody>
          <a:bodyPr/>
          <a:lstStyle/>
          <a:p>
            <a:endParaRPr lang="en-US" dirty="0"/>
          </a:p>
        </p:txBody>
      </p:sp>
      <p:pic>
        <p:nvPicPr>
          <p:cNvPr id="4" name="Picture 3">
            <a:extLst>
              <a:ext uri="{FF2B5EF4-FFF2-40B4-BE49-F238E27FC236}">
                <a16:creationId xmlns:a16="http://schemas.microsoft.com/office/drawing/2014/main" id="{753A6BE9-9D39-4D5A-A18E-0CF96B13FBBB}"/>
              </a:ext>
            </a:extLst>
          </p:cNvPr>
          <p:cNvPicPr>
            <a:picLocks noChangeAspect="1"/>
          </p:cNvPicPr>
          <p:nvPr/>
        </p:nvPicPr>
        <p:blipFill>
          <a:blip r:embed="rId3"/>
          <a:stretch>
            <a:fillRect/>
          </a:stretch>
        </p:blipFill>
        <p:spPr>
          <a:xfrm>
            <a:off x="1524000" y="1371600"/>
            <a:ext cx="8686800" cy="4974285"/>
          </a:xfrm>
          <a:prstGeom prst="rect">
            <a:avLst/>
          </a:prstGeom>
        </p:spPr>
      </p:pic>
    </p:spTree>
    <p:extLst>
      <p:ext uri="{BB962C8B-B14F-4D97-AF65-F5344CB8AC3E}">
        <p14:creationId xmlns:p14="http://schemas.microsoft.com/office/powerpoint/2010/main" val="345125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228600" y="228600"/>
            <a:ext cx="7772400" cy="762000"/>
          </a:xfrm>
        </p:spPr>
        <p:txBody>
          <a:bodyPr vert="horz" wrap="square" lIns="90488" tIns="44450" rIns="90488" bIns="44450" numCol="1" anchor="t" anchorCtr="0" compatLnSpc="1">
            <a:prstTxWarp prst="textNoShape">
              <a:avLst/>
            </a:prstTxWarp>
          </a:bodyPr>
          <a:lstStyle/>
          <a:p>
            <a:pPr eaLnBrk="1" hangingPunct="1">
              <a:defRPr/>
            </a:pPr>
            <a:r>
              <a:rPr lang="en-US" sz="3600" dirty="0">
                <a:latin typeface="Calibri" panose="020F0502020204030204" pitchFamily="34" charset="0"/>
              </a:rPr>
              <a:t>A Bit About Me</a:t>
            </a:r>
          </a:p>
        </p:txBody>
      </p:sp>
      <p:sp>
        <p:nvSpPr>
          <p:cNvPr id="9219" name="Rectangle 3"/>
          <p:cNvSpPr>
            <a:spLocks noGrp="1" noChangeArrowheads="1"/>
          </p:cNvSpPr>
          <p:nvPr>
            <p:ph type="body" idx="1"/>
          </p:nvPr>
        </p:nvSpPr>
        <p:spPr>
          <a:xfrm>
            <a:off x="533400" y="1083801"/>
            <a:ext cx="10820400" cy="6383799"/>
          </a:xfrm>
          <a:noFill/>
        </p:spPr>
        <p:txBody>
          <a:bodyPr vert="horz" wrap="square" lIns="90488" tIns="44450" rIns="90488" bIns="44450" numCol="1" anchor="t" anchorCtr="0" compatLnSpc="1">
            <a:prstTxWarp prst="textNoShape">
              <a:avLst/>
            </a:prstTxWarp>
            <a:spAutoFit/>
          </a:bodyPr>
          <a:lstStyle/>
          <a:p>
            <a:pPr marL="0" indent="0" eaLnBrk="1" hangingPunct="1">
              <a:spcAft>
                <a:spcPts val="600"/>
              </a:spcAft>
              <a:buNone/>
            </a:pPr>
            <a:r>
              <a:rPr lang="en-US" sz="2500" dirty="0">
                <a:solidFill>
                  <a:schemeClr val="tx1"/>
                </a:solidFill>
                <a:latin typeface="Calibri" panose="020F0502020204030204" pitchFamily="34" charset="0"/>
              </a:rPr>
              <a:t>I work as a pollster and strategist for Democratic candidates and committees as well as progressive issue advocacy groups – with a focus on climate and the environment.</a:t>
            </a:r>
          </a:p>
          <a:p>
            <a:pPr lvl="1" eaLnBrk="1" hangingPunct="1"/>
            <a:r>
              <a:rPr lang="en-US" sz="2100" dirty="0">
                <a:solidFill>
                  <a:schemeClr val="tx1"/>
                </a:solidFill>
                <a:latin typeface="Calibri" panose="020F0502020204030204" pitchFamily="34" charset="0"/>
              </a:rPr>
              <a:t>Partner at Global Strategy Group – Largest Dem Polling Firm in the Country</a:t>
            </a:r>
          </a:p>
          <a:p>
            <a:pPr lvl="1" eaLnBrk="1" hangingPunct="1"/>
            <a:r>
              <a:rPr lang="en-US" sz="2100" dirty="0">
                <a:solidFill>
                  <a:schemeClr val="tx1"/>
                </a:solidFill>
                <a:latin typeface="Calibri" panose="020F0502020204030204" pitchFamily="34" charset="0"/>
              </a:rPr>
              <a:t>Pollster for over 15 years</a:t>
            </a:r>
          </a:p>
          <a:p>
            <a:pPr lvl="1" eaLnBrk="1" hangingPunct="1"/>
            <a:r>
              <a:rPr lang="en-US" sz="2100" dirty="0">
                <a:solidFill>
                  <a:schemeClr val="tx1"/>
                </a:solidFill>
                <a:latin typeface="Calibri" panose="020F0502020204030204" pitchFamily="34" charset="0"/>
              </a:rPr>
              <a:t>Before that, worked on campaigns and was a wannabe scientist</a:t>
            </a:r>
          </a:p>
          <a:p>
            <a:pPr lvl="1" eaLnBrk="1" hangingPunct="1"/>
            <a:r>
              <a:rPr lang="en-US" sz="2100" dirty="0">
                <a:solidFill>
                  <a:schemeClr val="tx1"/>
                </a:solidFill>
                <a:latin typeface="Calibri" panose="020F0502020204030204" pitchFamily="34" charset="0"/>
              </a:rPr>
              <a:t>Undergrad and grad degrees in Physics/Engineering</a:t>
            </a:r>
          </a:p>
          <a:p>
            <a:pPr lvl="1" eaLnBrk="1" hangingPunct="1"/>
            <a:endParaRPr lang="en-US" sz="800" dirty="0">
              <a:solidFill>
                <a:schemeClr val="tx1"/>
              </a:solidFill>
              <a:latin typeface="Calibri" panose="020F0502020204030204" pitchFamily="34" charset="0"/>
            </a:endParaRPr>
          </a:p>
          <a:p>
            <a:pPr marL="0" indent="0" eaLnBrk="1" hangingPunct="1">
              <a:spcAft>
                <a:spcPts val="600"/>
              </a:spcAft>
              <a:buNone/>
            </a:pPr>
            <a:r>
              <a:rPr lang="en-US" sz="2500" dirty="0">
                <a:solidFill>
                  <a:schemeClr val="tx1"/>
                </a:solidFill>
                <a:latin typeface="Calibri" panose="020F0502020204030204" pitchFamily="34" charset="0"/>
              </a:rPr>
              <a:t>Examples of clients</a:t>
            </a:r>
          </a:p>
          <a:p>
            <a:pPr lvl="1" eaLnBrk="1" hangingPunct="1"/>
            <a:r>
              <a:rPr lang="en-US" sz="2100" dirty="0">
                <a:solidFill>
                  <a:schemeClr val="tx1"/>
                </a:solidFill>
                <a:latin typeface="Calibri" panose="020F0502020204030204" pitchFamily="34" charset="0"/>
              </a:rPr>
              <a:t>Jacky Rosen (NV-Sen, 2018 and 2024) </a:t>
            </a:r>
          </a:p>
          <a:p>
            <a:pPr lvl="1" eaLnBrk="1" hangingPunct="1"/>
            <a:r>
              <a:rPr lang="en-US" sz="2100" dirty="0">
                <a:solidFill>
                  <a:schemeClr val="tx1"/>
                </a:solidFill>
                <a:latin typeface="Calibri" panose="020F0502020204030204" pitchFamily="34" charset="0"/>
              </a:rPr>
              <a:t>Kristen McDonald Rivet (MI-8 2024), Gabe Vasquez (22/24), Jason Crow CO-6, 18-24)</a:t>
            </a:r>
          </a:p>
          <a:p>
            <a:pPr lvl="1" eaLnBrk="1" hangingPunct="1"/>
            <a:r>
              <a:rPr lang="en-US" sz="2100" dirty="0">
                <a:solidFill>
                  <a:schemeClr val="tx1"/>
                </a:solidFill>
                <a:latin typeface="Calibri" panose="020F0502020204030204" pitchFamily="34" charset="0"/>
              </a:rPr>
              <a:t>Senate Majority PAC (In support for Cortez Masto in ‘16, Hickenlooper in ‘20, Kelly in ‘22)</a:t>
            </a:r>
          </a:p>
          <a:p>
            <a:pPr lvl="1" eaLnBrk="1" hangingPunct="1"/>
            <a:r>
              <a:rPr lang="en-US" sz="2100" dirty="0">
                <a:solidFill>
                  <a:schemeClr val="tx1"/>
                </a:solidFill>
                <a:latin typeface="Calibri" panose="020F0502020204030204" pitchFamily="34" charset="0"/>
              </a:rPr>
              <a:t>Michigan Proposal Two: Voting Rights Ballot Measure (2022)</a:t>
            </a:r>
          </a:p>
          <a:p>
            <a:pPr lvl="1" eaLnBrk="1" hangingPunct="1"/>
            <a:r>
              <a:rPr lang="en-US" sz="2100" dirty="0">
                <a:solidFill>
                  <a:schemeClr val="tx1"/>
                </a:solidFill>
                <a:latin typeface="Calibri" panose="020F0502020204030204" pitchFamily="34" charset="0"/>
              </a:rPr>
              <a:t>League of Conservation Voters and Environmental Defense Fund</a:t>
            </a:r>
          </a:p>
          <a:p>
            <a:pPr lvl="1" eaLnBrk="1" hangingPunct="1"/>
            <a:endParaRPr lang="en-US" sz="2400" dirty="0">
              <a:solidFill>
                <a:schemeClr val="tx1"/>
              </a:solidFill>
              <a:latin typeface="Calibri" panose="020F0502020204030204" pitchFamily="34" charset="0"/>
            </a:endParaRPr>
          </a:p>
          <a:p>
            <a:pPr lvl="1" eaLnBrk="1" hangingPunct="1"/>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53187915"/>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Polling Accuracy 2016 to 2024</a:t>
            </a:r>
          </a:p>
        </p:txBody>
      </p:sp>
    </p:spTree>
    <p:extLst>
      <p:ext uri="{BB962C8B-B14F-4D97-AF65-F5344CB8AC3E}">
        <p14:creationId xmlns:p14="http://schemas.microsoft.com/office/powerpoint/2010/main" val="304919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BBCF-20CD-03CD-4766-F81DEC87932B}"/>
            </a:ext>
          </a:extLst>
        </p:cNvPr>
        <p:cNvGrpSpPr/>
        <p:nvPr/>
      </p:nvGrpSpPr>
      <p:grpSpPr>
        <a:xfrm>
          <a:off x="0" y="0"/>
          <a:ext cx="0" cy="0"/>
          <a:chOff x="0" y="0"/>
          <a:chExt cx="0" cy="0"/>
        </a:xfrm>
      </p:grpSpPr>
      <p:sp>
        <p:nvSpPr>
          <p:cNvPr id="3" name="Right Arrow 21">
            <a:extLst>
              <a:ext uri="{FF2B5EF4-FFF2-40B4-BE49-F238E27FC236}">
                <a16:creationId xmlns:a16="http://schemas.microsoft.com/office/drawing/2014/main" id="{B5323FA5-5FD9-AE91-0129-8954830FE772}"/>
              </a:ext>
            </a:extLst>
          </p:cNvPr>
          <p:cNvSpPr/>
          <p:nvPr/>
        </p:nvSpPr>
        <p:spPr>
          <a:xfrm>
            <a:off x="1" y="3516004"/>
            <a:ext cx="11843132" cy="631719"/>
          </a:xfrm>
          <a:prstGeom prst="rightArrow">
            <a:avLst/>
          </a:prstGeom>
          <a:solidFill>
            <a:srgbClr val="EBEB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pitchFamily="2" charset="77"/>
            </a:endParaRPr>
          </a:p>
        </p:txBody>
      </p:sp>
      <p:grpSp>
        <p:nvGrpSpPr>
          <p:cNvPr id="26" name="Group 25">
            <a:extLst>
              <a:ext uri="{FF2B5EF4-FFF2-40B4-BE49-F238E27FC236}">
                <a16:creationId xmlns:a16="http://schemas.microsoft.com/office/drawing/2014/main" id="{B85851E3-74C5-B6BE-7C47-68CA9BB689F3}"/>
              </a:ext>
            </a:extLst>
          </p:cNvPr>
          <p:cNvGrpSpPr/>
          <p:nvPr/>
        </p:nvGrpSpPr>
        <p:grpSpPr>
          <a:xfrm>
            <a:off x="38892" y="1717706"/>
            <a:ext cx="2722012" cy="1475910"/>
            <a:chOff x="1656738" y="0"/>
            <a:chExt cx="3434970" cy="2795161"/>
          </a:xfrm>
        </p:grpSpPr>
        <p:sp>
          <p:nvSpPr>
            <p:cNvPr id="27" name="Rectangle 26">
              <a:extLst>
                <a:ext uri="{FF2B5EF4-FFF2-40B4-BE49-F238E27FC236}">
                  <a16:creationId xmlns:a16="http://schemas.microsoft.com/office/drawing/2014/main" id="{B66F4417-5DFD-6CB4-30E2-4C568B002C87}"/>
                </a:ext>
              </a:extLst>
            </p:cNvPr>
            <p:cNvSpPr/>
            <p:nvPr/>
          </p:nvSpPr>
          <p:spPr>
            <a:xfrm>
              <a:off x="1656738" y="0"/>
              <a:ext cx="3434970" cy="19487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8" name="TextBox 27">
              <a:extLst>
                <a:ext uri="{FF2B5EF4-FFF2-40B4-BE49-F238E27FC236}">
                  <a16:creationId xmlns:a16="http://schemas.microsoft.com/office/drawing/2014/main" id="{0E3F1D7F-7B3D-BF45-577E-CD9EA3EA7D78}"/>
                </a:ext>
              </a:extLst>
            </p:cNvPr>
            <p:cNvSpPr txBox="1"/>
            <p:nvPr/>
          </p:nvSpPr>
          <p:spPr>
            <a:xfrm>
              <a:off x="2011208" y="846440"/>
              <a:ext cx="2801524" cy="19487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600" b="1" i="0" kern="1200" dirty="0">
                  <a:solidFill>
                    <a:schemeClr val="bg2"/>
                  </a:solidFill>
                  <a:latin typeface="Montserrat" pitchFamily="2" charset="77"/>
                </a:rPr>
                <a:t>Election Day 2020</a:t>
              </a:r>
            </a:p>
            <a:p>
              <a:pPr lvl="0" algn="l"/>
              <a:r>
                <a:rPr lang="en-US" sz="1200" b="0" i="0" dirty="0">
                  <a:latin typeface="Montserrat" panose="00000500000000000000" pitchFamily="2" charset="0"/>
                </a:rPr>
                <a:t>Polls </a:t>
              </a:r>
              <a:r>
                <a:rPr lang="en-US" sz="1200" dirty="0">
                  <a:latin typeface="Montserrat" panose="00000500000000000000" pitchFamily="2" charset="0"/>
                </a:rPr>
                <a:t>across the industry underestimated Trump and down ballot Republicans.</a:t>
              </a:r>
            </a:p>
            <a:p>
              <a:pPr lvl="0" algn="l"/>
              <a:endParaRPr lang="en-US" sz="1200" b="0" i="0" dirty="0">
                <a:latin typeface="Montserrat" panose="00000500000000000000" pitchFamily="2" charset="0"/>
              </a:endParaRPr>
            </a:p>
          </p:txBody>
        </p:sp>
      </p:grpSp>
      <p:grpSp>
        <p:nvGrpSpPr>
          <p:cNvPr id="29" name="Group 28">
            <a:extLst>
              <a:ext uri="{FF2B5EF4-FFF2-40B4-BE49-F238E27FC236}">
                <a16:creationId xmlns:a16="http://schemas.microsoft.com/office/drawing/2014/main" id="{A8259C39-C72E-AFB0-3FDB-D3C787D1182B}"/>
              </a:ext>
            </a:extLst>
          </p:cNvPr>
          <p:cNvGrpSpPr/>
          <p:nvPr/>
        </p:nvGrpSpPr>
        <p:grpSpPr>
          <a:xfrm>
            <a:off x="2249736" y="2132127"/>
            <a:ext cx="3304760" cy="1525731"/>
            <a:chOff x="1656738" y="0"/>
            <a:chExt cx="3434970" cy="2208329"/>
          </a:xfrm>
        </p:grpSpPr>
        <p:sp>
          <p:nvSpPr>
            <p:cNvPr id="30" name="Rectangle 29">
              <a:extLst>
                <a:ext uri="{FF2B5EF4-FFF2-40B4-BE49-F238E27FC236}">
                  <a16:creationId xmlns:a16="http://schemas.microsoft.com/office/drawing/2014/main" id="{7CC9EE29-82FE-C55C-5294-7564F7E6CED4}"/>
                </a:ext>
              </a:extLst>
            </p:cNvPr>
            <p:cNvSpPr/>
            <p:nvPr/>
          </p:nvSpPr>
          <p:spPr>
            <a:xfrm>
              <a:off x="1656738" y="0"/>
              <a:ext cx="3434970" cy="19487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TextBox 30">
              <a:extLst>
                <a:ext uri="{FF2B5EF4-FFF2-40B4-BE49-F238E27FC236}">
                  <a16:creationId xmlns:a16="http://schemas.microsoft.com/office/drawing/2014/main" id="{262DE0A2-D362-8EA3-6CE5-3002DF16CD4A}"/>
                </a:ext>
              </a:extLst>
            </p:cNvPr>
            <p:cNvSpPr txBox="1"/>
            <p:nvPr/>
          </p:nvSpPr>
          <p:spPr>
            <a:xfrm>
              <a:off x="1986113" y="0"/>
              <a:ext cx="2859548" cy="22083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600" b="1" i="0" kern="1200" dirty="0">
                  <a:solidFill>
                    <a:schemeClr val="bg2"/>
                  </a:solidFill>
                  <a:latin typeface="Montserrat" pitchFamily="2" charset="77"/>
                </a:rPr>
                <a:t>Late 2020 to 2021</a:t>
              </a:r>
            </a:p>
            <a:p>
              <a:pPr marL="0" lvl="0" indent="0" algn="l" defTabSz="800100">
                <a:lnSpc>
                  <a:spcPct val="90000"/>
                </a:lnSpc>
                <a:spcBef>
                  <a:spcPct val="0"/>
                </a:spcBef>
                <a:spcAft>
                  <a:spcPct val="35000"/>
                </a:spcAft>
                <a:buNone/>
              </a:pPr>
              <a:r>
                <a:rPr lang="en-US" sz="1200" b="0" i="0" dirty="0">
                  <a:latin typeface="Montserrat" panose="00000500000000000000" pitchFamily="2" charset="0"/>
                </a:rPr>
                <a:t>GSG conducts a </a:t>
              </a:r>
              <a:r>
                <a:rPr lang="en-US" sz="1200" b="1" i="0" dirty="0">
                  <a:latin typeface="Montserrat" panose="00000500000000000000" pitchFamily="2" charset="0"/>
                </a:rPr>
                <a:t>rigorous internal analysis </a:t>
              </a:r>
              <a:r>
                <a:rPr lang="en-US" sz="1200" b="0" i="0" dirty="0">
                  <a:latin typeface="Montserrat" panose="00000500000000000000" pitchFamily="2" charset="0"/>
                </a:rPr>
                <a:t>of nearly 30,000 interviews to identify  the cause of polling error;   Study </a:t>
              </a:r>
              <a:r>
                <a:rPr lang="en-US" sz="1200" b="1" i="0" dirty="0">
                  <a:latin typeface="Montserrat" panose="00000500000000000000" pitchFamily="2" charset="0"/>
                </a:rPr>
                <a:t>finds main cause            of 2020 polling error </a:t>
              </a:r>
              <a:r>
                <a:rPr lang="en-US" sz="1200" b="0" i="0" dirty="0">
                  <a:latin typeface="Montserrat" panose="00000500000000000000" pitchFamily="2" charset="0"/>
                </a:rPr>
                <a:t>to be  </a:t>
              </a:r>
              <a:r>
                <a:rPr lang="en-US" sz="1200" i="0" dirty="0">
                  <a:latin typeface="Montserrat" panose="00000500000000000000" pitchFamily="2" charset="0"/>
                </a:rPr>
                <a:t>non-response bias.</a:t>
              </a:r>
            </a:p>
            <a:p>
              <a:pPr marL="0" lvl="0" indent="0" algn="l" defTabSz="800100">
                <a:lnSpc>
                  <a:spcPct val="90000"/>
                </a:lnSpc>
                <a:spcBef>
                  <a:spcPct val="0"/>
                </a:spcBef>
                <a:spcAft>
                  <a:spcPct val="35000"/>
                </a:spcAft>
                <a:buNone/>
              </a:pPr>
              <a:endParaRPr lang="en-US" sz="1200" b="0" i="0" dirty="0">
                <a:latin typeface="Montserrat" panose="00000500000000000000" pitchFamily="2" charset="0"/>
              </a:endParaRPr>
            </a:p>
          </p:txBody>
        </p:sp>
      </p:grpSp>
      <p:sp>
        <p:nvSpPr>
          <p:cNvPr id="36" name="Rectangle 35">
            <a:extLst>
              <a:ext uri="{FF2B5EF4-FFF2-40B4-BE49-F238E27FC236}">
                <a16:creationId xmlns:a16="http://schemas.microsoft.com/office/drawing/2014/main" id="{533BB86E-36BA-952A-D5E5-1780A974872A}"/>
              </a:ext>
            </a:extLst>
          </p:cNvPr>
          <p:cNvSpPr/>
          <p:nvPr/>
        </p:nvSpPr>
        <p:spPr>
          <a:xfrm>
            <a:off x="2515348" y="1907409"/>
            <a:ext cx="2722011" cy="1028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41" name="Group 40">
            <a:extLst>
              <a:ext uri="{FF2B5EF4-FFF2-40B4-BE49-F238E27FC236}">
                <a16:creationId xmlns:a16="http://schemas.microsoft.com/office/drawing/2014/main" id="{00C456DC-CFC6-AA4E-E7D6-19B7D91401E4}"/>
              </a:ext>
            </a:extLst>
          </p:cNvPr>
          <p:cNvGrpSpPr/>
          <p:nvPr/>
        </p:nvGrpSpPr>
        <p:grpSpPr>
          <a:xfrm>
            <a:off x="2590212" y="4154392"/>
            <a:ext cx="3270149" cy="1484581"/>
            <a:chOff x="1656738" y="0"/>
            <a:chExt cx="3434970" cy="2811583"/>
          </a:xfrm>
        </p:grpSpPr>
        <p:sp>
          <p:nvSpPr>
            <p:cNvPr id="42" name="Rectangle 41">
              <a:extLst>
                <a:ext uri="{FF2B5EF4-FFF2-40B4-BE49-F238E27FC236}">
                  <a16:creationId xmlns:a16="http://schemas.microsoft.com/office/drawing/2014/main" id="{96769E34-110B-8878-90EC-6BE6EB7FE5D6}"/>
                </a:ext>
              </a:extLst>
            </p:cNvPr>
            <p:cNvSpPr/>
            <p:nvPr/>
          </p:nvSpPr>
          <p:spPr>
            <a:xfrm>
              <a:off x="1656738" y="0"/>
              <a:ext cx="3434970" cy="19487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3" name="TextBox 42">
              <a:extLst>
                <a:ext uri="{FF2B5EF4-FFF2-40B4-BE49-F238E27FC236}">
                  <a16:creationId xmlns:a16="http://schemas.microsoft.com/office/drawing/2014/main" id="{80C459D1-8E1D-AE07-F47F-E59F8AFBF3AD}"/>
                </a:ext>
              </a:extLst>
            </p:cNvPr>
            <p:cNvSpPr txBox="1"/>
            <p:nvPr/>
          </p:nvSpPr>
          <p:spPr>
            <a:xfrm>
              <a:off x="1999497" y="950718"/>
              <a:ext cx="3080500" cy="18608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600" b="1" i="0" kern="1200" dirty="0">
                  <a:solidFill>
                    <a:schemeClr val="bg2"/>
                  </a:solidFill>
                  <a:latin typeface="Montserrat" pitchFamily="2" charset="77"/>
                </a:rPr>
                <a:t>June 2021</a:t>
              </a:r>
            </a:p>
            <a:p>
              <a:pPr marL="0" lvl="0" indent="0" algn="l" defTabSz="800100">
                <a:lnSpc>
                  <a:spcPct val="90000"/>
                </a:lnSpc>
                <a:spcBef>
                  <a:spcPct val="0"/>
                </a:spcBef>
                <a:spcAft>
                  <a:spcPct val="35000"/>
                </a:spcAft>
                <a:buNone/>
              </a:pPr>
              <a:r>
                <a:rPr lang="en-US" sz="1200" b="0" i="0" dirty="0">
                  <a:latin typeface="Montserrat" panose="00000500000000000000" pitchFamily="2" charset="0"/>
                </a:rPr>
                <a:t>GSG implemented </a:t>
              </a:r>
              <a:r>
                <a:rPr lang="en-US" sz="1200" b="1" i="0" dirty="0">
                  <a:latin typeface="Montserrat" panose="00000500000000000000" pitchFamily="2" charset="0"/>
                </a:rPr>
                <a:t>new </a:t>
              </a:r>
              <a:r>
                <a:rPr lang="en-US" sz="1200" b="1" dirty="0">
                  <a:latin typeface="Montserrat" pitchFamily="2" charset="77"/>
                </a:rPr>
                <a:t>internal practices</a:t>
              </a:r>
              <a:r>
                <a:rPr lang="en-US" sz="1200" dirty="0">
                  <a:latin typeface="Montserrat" pitchFamily="2" charset="77"/>
                </a:rPr>
                <a:t> including, weighting to presidential vote recall and new attitudinal variables.</a:t>
              </a:r>
              <a:endParaRPr lang="en-US" sz="1200" b="0" i="0" dirty="0">
                <a:latin typeface="Montserrat" panose="00000500000000000000" pitchFamily="2" charset="0"/>
              </a:endParaRPr>
            </a:p>
          </p:txBody>
        </p:sp>
      </p:grpSp>
      <p:grpSp>
        <p:nvGrpSpPr>
          <p:cNvPr id="47" name="Group 46">
            <a:extLst>
              <a:ext uri="{FF2B5EF4-FFF2-40B4-BE49-F238E27FC236}">
                <a16:creationId xmlns:a16="http://schemas.microsoft.com/office/drawing/2014/main" id="{AAC70E6C-4534-3013-015F-FA794D3F7D75}"/>
              </a:ext>
            </a:extLst>
          </p:cNvPr>
          <p:cNvGrpSpPr/>
          <p:nvPr/>
        </p:nvGrpSpPr>
        <p:grpSpPr>
          <a:xfrm>
            <a:off x="4746975" y="2019750"/>
            <a:ext cx="3494246" cy="1318761"/>
            <a:chOff x="1656738" y="0"/>
            <a:chExt cx="3434970" cy="2795161"/>
          </a:xfrm>
        </p:grpSpPr>
        <p:sp>
          <p:nvSpPr>
            <p:cNvPr id="48" name="Rectangle 47">
              <a:extLst>
                <a:ext uri="{FF2B5EF4-FFF2-40B4-BE49-F238E27FC236}">
                  <a16:creationId xmlns:a16="http://schemas.microsoft.com/office/drawing/2014/main" id="{B4576011-6C7A-3C36-C830-F28EA9241914}"/>
                </a:ext>
              </a:extLst>
            </p:cNvPr>
            <p:cNvSpPr/>
            <p:nvPr/>
          </p:nvSpPr>
          <p:spPr>
            <a:xfrm>
              <a:off x="1656738" y="0"/>
              <a:ext cx="3434970" cy="19487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9" name="TextBox 48">
              <a:extLst>
                <a:ext uri="{FF2B5EF4-FFF2-40B4-BE49-F238E27FC236}">
                  <a16:creationId xmlns:a16="http://schemas.microsoft.com/office/drawing/2014/main" id="{78C3F73C-DA7D-BA41-88AC-3E72B86EF6F3}"/>
                </a:ext>
              </a:extLst>
            </p:cNvPr>
            <p:cNvSpPr txBox="1"/>
            <p:nvPr/>
          </p:nvSpPr>
          <p:spPr>
            <a:xfrm>
              <a:off x="2011208" y="846440"/>
              <a:ext cx="3080500" cy="19487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600" b="1" i="0" kern="1200" dirty="0">
                  <a:solidFill>
                    <a:schemeClr val="bg2"/>
                  </a:solidFill>
                  <a:latin typeface="Montserrat" pitchFamily="2" charset="77"/>
                </a:rPr>
                <a:t>Late 2021 to 2022</a:t>
              </a:r>
            </a:p>
            <a:p>
              <a:pPr lvl="0" algn="l"/>
              <a:r>
                <a:rPr lang="en-US" sz="1200" b="0" i="0" dirty="0">
                  <a:latin typeface="Montserrat" panose="00000500000000000000" pitchFamily="2" charset="0"/>
                </a:rPr>
                <a:t>GSG led months-long multi-method research study to </a:t>
              </a:r>
              <a:r>
                <a:rPr lang="en-US" sz="1200" b="1" i="0" dirty="0">
                  <a:latin typeface="Montserrat" panose="00000500000000000000" pitchFamily="2" charset="0"/>
                </a:rPr>
                <a:t>explore ways to further reduce non-response bias. </a:t>
              </a:r>
              <a:r>
                <a:rPr lang="en-US" sz="1200" b="0" i="0" dirty="0">
                  <a:latin typeface="Montserrat" panose="00000500000000000000" pitchFamily="2" charset="0"/>
                </a:rPr>
                <a:t>This identified a correlation between political engagement and non-response bias.</a:t>
              </a:r>
            </a:p>
          </p:txBody>
        </p:sp>
      </p:grpSp>
      <p:grpSp>
        <p:nvGrpSpPr>
          <p:cNvPr id="54" name="Group 53">
            <a:extLst>
              <a:ext uri="{FF2B5EF4-FFF2-40B4-BE49-F238E27FC236}">
                <a16:creationId xmlns:a16="http://schemas.microsoft.com/office/drawing/2014/main" id="{0F520185-9324-35C9-F4CB-D01A8E4F1193}"/>
              </a:ext>
            </a:extLst>
          </p:cNvPr>
          <p:cNvGrpSpPr/>
          <p:nvPr/>
        </p:nvGrpSpPr>
        <p:grpSpPr>
          <a:xfrm>
            <a:off x="5530993" y="4114600"/>
            <a:ext cx="2779037" cy="1555424"/>
            <a:chOff x="1656738" y="0"/>
            <a:chExt cx="3459587" cy="2945749"/>
          </a:xfrm>
        </p:grpSpPr>
        <p:sp>
          <p:nvSpPr>
            <p:cNvPr id="55" name="Rectangle 54">
              <a:extLst>
                <a:ext uri="{FF2B5EF4-FFF2-40B4-BE49-F238E27FC236}">
                  <a16:creationId xmlns:a16="http://schemas.microsoft.com/office/drawing/2014/main" id="{55347498-B552-8597-F720-DA2D869A38A3}"/>
                </a:ext>
              </a:extLst>
            </p:cNvPr>
            <p:cNvSpPr/>
            <p:nvPr/>
          </p:nvSpPr>
          <p:spPr>
            <a:xfrm>
              <a:off x="1656738" y="0"/>
              <a:ext cx="3434970" cy="19487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6" name="TextBox 55">
              <a:extLst>
                <a:ext uri="{FF2B5EF4-FFF2-40B4-BE49-F238E27FC236}">
                  <a16:creationId xmlns:a16="http://schemas.microsoft.com/office/drawing/2014/main" id="{0DD9C7EA-87FA-CB3F-9C82-FF65C655F778}"/>
                </a:ext>
              </a:extLst>
            </p:cNvPr>
            <p:cNvSpPr txBox="1"/>
            <p:nvPr/>
          </p:nvSpPr>
          <p:spPr>
            <a:xfrm>
              <a:off x="2035825" y="997028"/>
              <a:ext cx="3080500" cy="19487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600" b="1" i="0" kern="1200" dirty="0">
                  <a:solidFill>
                    <a:schemeClr val="bg2"/>
                  </a:solidFill>
                  <a:latin typeface="Montserrat" pitchFamily="2" charset="77"/>
                </a:rPr>
                <a:t>Spring 2022</a:t>
              </a:r>
            </a:p>
            <a:p>
              <a:pPr marL="0" lvl="0" indent="0" algn="l" defTabSz="800100">
                <a:lnSpc>
                  <a:spcPct val="90000"/>
                </a:lnSpc>
                <a:spcBef>
                  <a:spcPct val="0"/>
                </a:spcBef>
                <a:spcAft>
                  <a:spcPct val="35000"/>
                </a:spcAft>
                <a:buNone/>
              </a:pPr>
              <a:r>
                <a:rPr lang="en-US" sz="1200" b="0" i="0" dirty="0">
                  <a:latin typeface="Montserrat" panose="00000500000000000000" pitchFamily="2" charset="0"/>
                </a:rPr>
                <a:t>GSG adds </a:t>
              </a:r>
              <a:r>
                <a:rPr lang="en-US" sz="1200" b="1" i="0" dirty="0">
                  <a:latin typeface="Montserrat" panose="00000500000000000000" pitchFamily="2" charset="0"/>
                </a:rPr>
                <a:t>additional standards </a:t>
              </a:r>
              <a:r>
                <a:rPr lang="en-US" sz="1200" b="0" i="0" dirty="0">
                  <a:latin typeface="Montserrat" panose="00000500000000000000" pitchFamily="2" charset="0"/>
                </a:rPr>
                <a:t>controlling for political engagement.</a:t>
              </a:r>
            </a:p>
            <a:p>
              <a:pPr marL="0" lvl="0" indent="0" algn="l" defTabSz="800100">
                <a:lnSpc>
                  <a:spcPct val="90000"/>
                </a:lnSpc>
                <a:spcBef>
                  <a:spcPct val="0"/>
                </a:spcBef>
                <a:spcAft>
                  <a:spcPct val="35000"/>
                </a:spcAft>
                <a:buNone/>
              </a:pPr>
              <a:endParaRPr lang="en-US" sz="1200" b="0" i="0" dirty="0">
                <a:latin typeface="Montserrat" panose="00000500000000000000" pitchFamily="2" charset="0"/>
              </a:endParaRPr>
            </a:p>
          </p:txBody>
        </p:sp>
      </p:grpSp>
      <p:grpSp>
        <p:nvGrpSpPr>
          <p:cNvPr id="60" name="Group 59">
            <a:extLst>
              <a:ext uri="{FF2B5EF4-FFF2-40B4-BE49-F238E27FC236}">
                <a16:creationId xmlns:a16="http://schemas.microsoft.com/office/drawing/2014/main" id="{B1C04BE5-AB6F-392B-42F7-32F2A78CA524}"/>
              </a:ext>
            </a:extLst>
          </p:cNvPr>
          <p:cNvGrpSpPr/>
          <p:nvPr/>
        </p:nvGrpSpPr>
        <p:grpSpPr>
          <a:xfrm>
            <a:off x="8045917" y="987667"/>
            <a:ext cx="3765782" cy="1475910"/>
            <a:chOff x="1656738" y="0"/>
            <a:chExt cx="3434970" cy="2795161"/>
          </a:xfrm>
        </p:grpSpPr>
        <p:sp>
          <p:nvSpPr>
            <p:cNvPr id="61" name="Rectangle 60">
              <a:extLst>
                <a:ext uri="{FF2B5EF4-FFF2-40B4-BE49-F238E27FC236}">
                  <a16:creationId xmlns:a16="http://schemas.microsoft.com/office/drawing/2014/main" id="{7307CB52-3B23-0159-D459-2CC90ED4BCFE}"/>
                </a:ext>
              </a:extLst>
            </p:cNvPr>
            <p:cNvSpPr/>
            <p:nvPr/>
          </p:nvSpPr>
          <p:spPr>
            <a:xfrm>
              <a:off x="1656738" y="0"/>
              <a:ext cx="3434970" cy="19487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2" name="TextBox 61">
              <a:extLst>
                <a:ext uri="{FF2B5EF4-FFF2-40B4-BE49-F238E27FC236}">
                  <a16:creationId xmlns:a16="http://schemas.microsoft.com/office/drawing/2014/main" id="{6CF01ED7-A82D-ECB9-EA4A-3B006CBEEC6E}"/>
                </a:ext>
              </a:extLst>
            </p:cNvPr>
            <p:cNvSpPr txBox="1"/>
            <p:nvPr/>
          </p:nvSpPr>
          <p:spPr>
            <a:xfrm>
              <a:off x="2011208" y="846440"/>
              <a:ext cx="3080500" cy="19487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600" b="1" i="0" kern="1200" dirty="0">
                  <a:solidFill>
                    <a:schemeClr val="bg2"/>
                  </a:solidFill>
                  <a:latin typeface="Montserrat" pitchFamily="2" charset="77"/>
                </a:rPr>
                <a:t>Election Day 2022</a:t>
              </a:r>
            </a:p>
            <a:p>
              <a:pPr lvl="0" algn="l"/>
              <a:r>
                <a:rPr lang="en-US" sz="1200" b="1" i="0" dirty="0">
                  <a:latin typeface="Montserrat" panose="00000500000000000000" pitchFamily="2" charset="0"/>
                </a:rPr>
                <a:t>GSG’s polling </a:t>
              </a:r>
              <a:r>
                <a:rPr lang="en-US" sz="1200" b="1" dirty="0">
                  <a:latin typeface="Montserrat" panose="00000500000000000000" pitchFamily="2" charset="0"/>
                </a:rPr>
                <a:t>was incredibly accurate. </a:t>
              </a:r>
              <a:r>
                <a:rPr lang="en-US" sz="1200" dirty="0">
                  <a:latin typeface="Montserrat" panose="00000500000000000000" pitchFamily="2" charset="0"/>
                </a:rPr>
                <a:t>GSG had just 0.8% bias in our statewide polling and a nearly perfect 0.2% bias in our house polling.</a:t>
              </a:r>
              <a:endParaRPr lang="en-US" sz="1200" b="0" i="0" dirty="0">
                <a:latin typeface="Montserrat" panose="00000500000000000000" pitchFamily="2" charset="0"/>
              </a:endParaRPr>
            </a:p>
          </p:txBody>
        </p:sp>
      </p:grpSp>
      <p:grpSp>
        <p:nvGrpSpPr>
          <p:cNvPr id="16" name="Group 15">
            <a:extLst>
              <a:ext uri="{FF2B5EF4-FFF2-40B4-BE49-F238E27FC236}">
                <a16:creationId xmlns:a16="http://schemas.microsoft.com/office/drawing/2014/main" id="{318BD113-C273-2809-7DC6-00DE2B07EADB}"/>
              </a:ext>
            </a:extLst>
          </p:cNvPr>
          <p:cNvGrpSpPr/>
          <p:nvPr/>
        </p:nvGrpSpPr>
        <p:grpSpPr>
          <a:xfrm rot="10800000">
            <a:off x="2834003" y="3687396"/>
            <a:ext cx="301173" cy="1785591"/>
            <a:chOff x="1569428" y="2131559"/>
            <a:chExt cx="237066" cy="1467976"/>
          </a:xfrm>
        </p:grpSpPr>
        <p:cxnSp>
          <p:nvCxnSpPr>
            <p:cNvPr id="17" name="Straight Connector 16">
              <a:extLst>
                <a:ext uri="{FF2B5EF4-FFF2-40B4-BE49-F238E27FC236}">
                  <a16:creationId xmlns:a16="http://schemas.microsoft.com/office/drawing/2014/main" id="{294DACCA-0049-358E-7839-6070818CF82F}"/>
                </a:ext>
              </a:extLst>
            </p:cNvPr>
            <p:cNvCxnSpPr/>
            <p:nvPr/>
          </p:nvCxnSpPr>
          <p:spPr>
            <a:xfrm flipV="1">
              <a:off x="1687961" y="2131559"/>
              <a:ext cx="0" cy="1318761"/>
            </a:xfrm>
            <a:prstGeom prst="line">
              <a:avLst/>
            </a:prstGeom>
            <a:noFill/>
            <a:ln w="6350" cap="flat" cmpd="sng" algn="ctr">
              <a:solidFill>
                <a:schemeClr val="bg2"/>
              </a:solidFill>
              <a:prstDash val="solid"/>
              <a:miter lim="800000"/>
            </a:ln>
            <a:effectLst/>
          </p:spPr>
        </p:cxnSp>
        <p:sp>
          <p:nvSpPr>
            <p:cNvPr id="18" name="Oval 17">
              <a:extLst>
                <a:ext uri="{FF2B5EF4-FFF2-40B4-BE49-F238E27FC236}">
                  <a16:creationId xmlns:a16="http://schemas.microsoft.com/office/drawing/2014/main" id="{27EE6A0E-8A8F-3949-9065-66201FD49DA7}"/>
                </a:ext>
              </a:extLst>
            </p:cNvPr>
            <p:cNvSpPr/>
            <p:nvPr/>
          </p:nvSpPr>
          <p:spPr>
            <a:xfrm>
              <a:off x="1569428" y="3362469"/>
              <a:ext cx="237066" cy="23706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rgbClr val="FFFFFF"/>
                </a:solidFill>
                <a:effectLst/>
                <a:uLnTx/>
                <a:uFillTx/>
                <a:latin typeface="Montserrat" pitchFamily="2" charset="77"/>
              </a:endParaRPr>
            </a:p>
          </p:txBody>
        </p:sp>
      </p:grpSp>
      <p:grpSp>
        <p:nvGrpSpPr>
          <p:cNvPr id="22" name="Group 21">
            <a:extLst>
              <a:ext uri="{FF2B5EF4-FFF2-40B4-BE49-F238E27FC236}">
                <a16:creationId xmlns:a16="http://schemas.microsoft.com/office/drawing/2014/main" id="{2FC32A06-B59F-3976-4873-81359439A267}"/>
              </a:ext>
            </a:extLst>
          </p:cNvPr>
          <p:cNvGrpSpPr/>
          <p:nvPr/>
        </p:nvGrpSpPr>
        <p:grpSpPr>
          <a:xfrm rot="10800000">
            <a:off x="5744128" y="3684918"/>
            <a:ext cx="301173" cy="1785591"/>
            <a:chOff x="1569428" y="2131559"/>
            <a:chExt cx="237066" cy="1467976"/>
          </a:xfrm>
        </p:grpSpPr>
        <p:cxnSp>
          <p:nvCxnSpPr>
            <p:cNvPr id="23" name="Straight Connector 22">
              <a:extLst>
                <a:ext uri="{FF2B5EF4-FFF2-40B4-BE49-F238E27FC236}">
                  <a16:creationId xmlns:a16="http://schemas.microsoft.com/office/drawing/2014/main" id="{0B473650-32F0-6A8E-5CDB-3438855451A0}"/>
                </a:ext>
              </a:extLst>
            </p:cNvPr>
            <p:cNvCxnSpPr/>
            <p:nvPr/>
          </p:nvCxnSpPr>
          <p:spPr>
            <a:xfrm flipV="1">
              <a:off x="1687961" y="2131559"/>
              <a:ext cx="0" cy="1318761"/>
            </a:xfrm>
            <a:prstGeom prst="line">
              <a:avLst/>
            </a:prstGeom>
            <a:noFill/>
            <a:ln w="6350" cap="flat" cmpd="sng" algn="ctr">
              <a:solidFill>
                <a:schemeClr val="bg2"/>
              </a:solidFill>
              <a:prstDash val="solid"/>
              <a:miter lim="800000"/>
            </a:ln>
            <a:effectLst/>
          </p:spPr>
        </p:cxnSp>
        <p:sp>
          <p:nvSpPr>
            <p:cNvPr id="50" name="Oval 49">
              <a:extLst>
                <a:ext uri="{FF2B5EF4-FFF2-40B4-BE49-F238E27FC236}">
                  <a16:creationId xmlns:a16="http://schemas.microsoft.com/office/drawing/2014/main" id="{46B416C1-4A85-47B6-670E-433ADF6724B2}"/>
                </a:ext>
              </a:extLst>
            </p:cNvPr>
            <p:cNvSpPr/>
            <p:nvPr/>
          </p:nvSpPr>
          <p:spPr>
            <a:xfrm>
              <a:off x="1569428" y="3362469"/>
              <a:ext cx="237066" cy="23706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rgbClr val="FFFFFF"/>
                </a:solidFill>
                <a:effectLst/>
                <a:uLnTx/>
                <a:uFillTx/>
                <a:latin typeface="Montserrat" pitchFamily="2" charset="77"/>
              </a:endParaRPr>
            </a:p>
          </p:txBody>
        </p:sp>
      </p:grpSp>
      <p:grpSp>
        <p:nvGrpSpPr>
          <p:cNvPr id="72" name="Group 71">
            <a:extLst>
              <a:ext uri="{FF2B5EF4-FFF2-40B4-BE49-F238E27FC236}">
                <a16:creationId xmlns:a16="http://schemas.microsoft.com/office/drawing/2014/main" id="{A14C2F70-EA1C-8B9B-CC4E-E6D1D4BDA5A1}"/>
              </a:ext>
            </a:extLst>
          </p:cNvPr>
          <p:cNvGrpSpPr/>
          <p:nvPr/>
        </p:nvGrpSpPr>
        <p:grpSpPr>
          <a:xfrm rot="10800000">
            <a:off x="8694884" y="3687396"/>
            <a:ext cx="301173" cy="1785591"/>
            <a:chOff x="1569428" y="2131559"/>
            <a:chExt cx="237066" cy="1467976"/>
          </a:xfrm>
        </p:grpSpPr>
        <p:cxnSp>
          <p:nvCxnSpPr>
            <p:cNvPr id="73" name="Straight Connector 72">
              <a:extLst>
                <a:ext uri="{FF2B5EF4-FFF2-40B4-BE49-F238E27FC236}">
                  <a16:creationId xmlns:a16="http://schemas.microsoft.com/office/drawing/2014/main" id="{F6954240-8C9E-B0FF-7A2B-05E872C5C389}"/>
                </a:ext>
              </a:extLst>
            </p:cNvPr>
            <p:cNvCxnSpPr/>
            <p:nvPr/>
          </p:nvCxnSpPr>
          <p:spPr>
            <a:xfrm flipV="1">
              <a:off x="1687961" y="2131559"/>
              <a:ext cx="0" cy="1318761"/>
            </a:xfrm>
            <a:prstGeom prst="line">
              <a:avLst/>
            </a:prstGeom>
            <a:noFill/>
            <a:ln w="6350" cap="flat" cmpd="sng" algn="ctr">
              <a:solidFill>
                <a:schemeClr val="bg2"/>
              </a:solidFill>
              <a:prstDash val="solid"/>
              <a:miter lim="800000"/>
            </a:ln>
            <a:effectLst/>
          </p:spPr>
        </p:cxnSp>
        <p:sp>
          <p:nvSpPr>
            <p:cNvPr id="74" name="Oval 73">
              <a:extLst>
                <a:ext uri="{FF2B5EF4-FFF2-40B4-BE49-F238E27FC236}">
                  <a16:creationId xmlns:a16="http://schemas.microsoft.com/office/drawing/2014/main" id="{01E76DE4-7B33-47B7-6AB2-3EAA44317426}"/>
                </a:ext>
              </a:extLst>
            </p:cNvPr>
            <p:cNvSpPr/>
            <p:nvPr/>
          </p:nvSpPr>
          <p:spPr>
            <a:xfrm>
              <a:off x="1569428" y="3362469"/>
              <a:ext cx="237066" cy="23706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rgbClr val="FFFFFF"/>
                </a:solidFill>
                <a:effectLst/>
                <a:uLnTx/>
                <a:uFillTx/>
                <a:latin typeface="Montserrat" pitchFamily="2" charset="77"/>
              </a:endParaRPr>
            </a:p>
          </p:txBody>
        </p:sp>
      </p:grpSp>
      <p:pic>
        <p:nvPicPr>
          <p:cNvPr id="79" name="Picture 78">
            <a:extLst>
              <a:ext uri="{FF2B5EF4-FFF2-40B4-BE49-F238E27FC236}">
                <a16:creationId xmlns:a16="http://schemas.microsoft.com/office/drawing/2014/main" id="{ECFDF107-F094-A817-C589-65BFA9F1EE2D}"/>
              </a:ext>
            </a:extLst>
          </p:cNvPr>
          <p:cNvPicPr>
            <a:picLocks noChangeAspect="1"/>
          </p:cNvPicPr>
          <p:nvPr/>
        </p:nvPicPr>
        <p:blipFill rotWithShape="1">
          <a:blip r:embed="rId3"/>
          <a:srcRect l="5457"/>
          <a:stretch/>
        </p:blipFill>
        <p:spPr>
          <a:xfrm>
            <a:off x="6041822" y="5597293"/>
            <a:ext cx="2169408" cy="982580"/>
          </a:xfrm>
          <a:prstGeom prst="rect">
            <a:avLst/>
          </a:prstGeom>
          <a:effectLst>
            <a:outerShdw blurRad="63500" sx="102000" sy="102000" algn="ctr" rotWithShape="0">
              <a:prstClr val="black">
                <a:alpha val="40000"/>
              </a:prstClr>
            </a:outerShdw>
          </a:effectLst>
        </p:spPr>
      </p:pic>
      <p:pic>
        <p:nvPicPr>
          <p:cNvPr id="80" name="Picture 79">
            <a:extLst>
              <a:ext uri="{FF2B5EF4-FFF2-40B4-BE49-F238E27FC236}">
                <a16:creationId xmlns:a16="http://schemas.microsoft.com/office/drawing/2014/main" id="{FAD95413-A46D-35A7-97E6-621391ABB76A}"/>
              </a:ext>
            </a:extLst>
          </p:cNvPr>
          <p:cNvPicPr>
            <a:picLocks noChangeAspect="1"/>
          </p:cNvPicPr>
          <p:nvPr/>
        </p:nvPicPr>
        <p:blipFill>
          <a:blip r:embed="rId4"/>
          <a:stretch>
            <a:fillRect/>
          </a:stretch>
        </p:blipFill>
        <p:spPr>
          <a:xfrm>
            <a:off x="3032597" y="5606297"/>
            <a:ext cx="2568225" cy="982580"/>
          </a:xfrm>
          <a:prstGeom prst="rect">
            <a:avLst/>
          </a:prstGeom>
          <a:effectLst>
            <a:outerShdw blurRad="63500" sx="102000" sy="102000" algn="ctr" rotWithShape="0">
              <a:prstClr val="black">
                <a:alpha val="40000"/>
              </a:prstClr>
            </a:outerShdw>
          </a:effectLst>
        </p:spPr>
      </p:pic>
      <p:graphicFrame>
        <p:nvGraphicFramePr>
          <p:cNvPr id="82" name="Table 81">
            <a:extLst>
              <a:ext uri="{FF2B5EF4-FFF2-40B4-BE49-F238E27FC236}">
                <a16:creationId xmlns:a16="http://schemas.microsoft.com/office/drawing/2014/main" id="{A3C1F921-30B5-DEF0-F637-CC926B84347E}"/>
              </a:ext>
            </a:extLst>
          </p:cNvPr>
          <p:cNvGraphicFramePr>
            <a:graphicFrameLocks noGrp="1"/>
          </p:cNvGraphicFramePr>
          <p:nvPr/>
        </p:nvGraphicFramePr>
        <p:xfrm>
          <a:off x="8626071" y="2373024"/>
          <a:ext cx="2969152" cy="1111935"/>
        </p:xfrm>
        <a:graphic>
          <a:graphicData uri="http://schemas.openxmlformats.org/drawingml/2006/table">
            <a:tbl>
              <a:tblPr firstRow="1" firstCol="1" bandRow="1">
                <a:tableStyleId>{5C22544A-7EE6-4342-B048-85BDC9FD1C3A}</a:tableStyleId>
              </a:tblPr>
              <a:tblGrid>
                <a:gridCol w="615556">
                  <a:extLst>
                    <a:ext uri="{9D8B030D-6E8A-4147-A177-3AD203B41FA5}">
                      <a16:colId xmlns:a16="http://schemas.microsoft.com/office/drawing/2014/main" val="2502717095"/>
                    </a:ext>
                  </a:extLst>
                </a:gridCol>
                <a:gridCol w="588399">
                  <a:extLst>
                    <a:ext uri="{9D8B030D-6E8A-4147-A177-3AD203B41FA5}">
                      <a16:colId xmlns:a16="http://schemas.microsoft.com/office/drawing/2014/main" val="722081518"/>
                    </a:ext>
                  </a:extLst>
                </a:gridCol>
                <a:gridCol w="588399">
                  <a:extLst>
                    <a:ext uri="{9D8B030D-6E8A-4147-A177-3AD203B41FA5}">
                      <a16:colId xmlns:a16="http://schemas.microsoft.com/office/drawing/2014/main" val="305443434"/>
                    </a:ext>
                  </a:extLst>
                </a:gridCol>
                <a:gridCol w="588399">
                  <a:extLst>
                    <a:ext uri="{9D8B030D-6E8A-4147-A177-3AD203B41FA5}">
                      <a16:colId xmlns:a16="http://schemas.microsoft.com/office/drawing/2014/main" val="3212295885"/>
                    </a:ext>
                  </a:extLst>
                </a:gridCol>
                <a:gridCol w="588399">
                  <a:extLst>
                    <a:ext uri="{9D8B030D-6E8A-4147-A177-3AD203B41FA5}">
                      <a16:colId xmlns:a16="http://schemas.microsoft.com/office/drawing/2014/main" val="3268692271"/>
                    </a:ext>
                  </a:extLst>
                </a:gridCol>
              </a:tblGrid>
              <a:tr h="222387">
                <a:tc>
                  <a:txBody>
                    <a:bodyPr/>
                    <a:lstStyle/>
                    <a:p>
                      <a:endParaRPr lang="en-US" sz="700" dirty="0">
                        <a:solidFill>
                          <a:schemeClr val="tx1"/>
                        </a:solidFill>
                        <a:effectLst/>
                        <a:latin typeface="Montserrat" panose="00000500000000000000"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chemeClr val="tx1"/>
                        </a:solidFill>
                        <a:effectLst/>
                        <a:latin typeface="Montserrat" panose="00000500000000000000" pitchFamily="2"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solidFill>
                            <a:schemeClr val="bg1"/>
                          </a:solidFill>
                          <a:effectLst/>
                          <a:latin typeface="Montserrat" panose="00000500000000000000" pitchFamily="2" charset="0"/>
                        </a:rPr>
                        <a:t>2020</a:t>
                      </a:r>
                      <a:endParaRPr lang="en-US" sz="600" dirty="0">
                        <a:solidFill>
                          <a:schemeClr val="bg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DE"/>
                    </a:solidFill>
                  </a:tcPr>
                </a:tc>
                <a:tc>
                  <a:txBody>
                    <a:bodyPr/>
                    <a:lstStyle/>
                    <a:p>
                      <a:pPr marL="0" marR="0" algn="ctr">
                        <a:spcBef>
                          <a:spcPts val="0"/>
                        </a:spcBef>
                        <a:spcAft>
                          <a:spcPts val="0"/>
                        </a:spcAft>
                      </a:pPr>
                      <a:r>
                        <a:rPr lang="en-US" sz="900" dirty="0">
                          <a:solidFill>
                            <a:schemeClr val="bg1"/>
                          </a:solidFill>
                          <a:effectLst/>
                          <a:latin typeface="Montserrat" panose="00000500000000000000" pitchFamily="2" charset="0"/>
                        </a:rPr>
                        <a:t>2022</a:t>
                      </a:r>
                      <a:endParaRPr lang="en-US" sz="600" dirty="0">
                        <a:solidFill>
                          <a:schemeClr val="bg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DE"/>
                    </a:solidFill>
                  </a:tcPr>
                </a:tc>
                <a:tc>
                  <a:txBody>
                    <a:bodyPr/>
                    <a:lstStyle/>
                    <a:p>
                      <a:pPr marL="0" marR="0" algn="ctr">
                        <a:spcBef>
                          <a:spcPts val="0"/>
                        </a:spcBef>
                        <a:spcAft>
                          <a:spcPts val="0"/>
                        </a:spcAft>
                      </a:pPr>
                      <a:r>
                        <a:rPr lang="en-US" sz="900" dirty="0">
                          <a:solidFill>
                            <a:schemeClr val="bg1"/>
                          </a:solidFill>
                          <a:effectLst/>
                          <a:latin typeface="Montserrat" panose="00000500000000000000" pitchFamily="2" charset="0"/>
                        </a:rPr>
                        <a:t>Diff</a:t>
                      </a:r>
                      <a:endParaRPr lang="en-US" sz="600" dirty="0">
                        <a:solidFill>
                          <a:schemeClr val="bg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DE"/>
                    </a:solidFill>
                  </a:tcPr>
                </a:tc>
                <a:extLst>
                  <a:ext uri="{0D108BD9-81ED-4DB2-BD59-A6C34878D82A}">
                    <a16:rowId xmlns:a16="http://schemas.microsoft.com/office/drawing/2014/main" val="3783849466"/>
                  </a:ext>
                </a:extLst>
              </a:tr>
              <a:tr h="222387">
                <a:tc rowSpan="2">
                  <a:txBody>
                    <a:bodyPr/>
                    <a:lstStyle/>
                    <a:p>
                      <a:pPr marL="0" marR="0" algn="ctr">
                        <a:spcBef>
                          <a:spcPts val="0"/>
                        </a:spcBef>
                        <a:spcAft>
                          <a:spcPts val="0"/>
                        </a:spcAft>
                      </a:pPr>
                      <a:r>
                        <a:rPr lang="en-US" sz="700" dirty="0">
                          <a:solidFill>
                            <a:schemeClr val="bg1"/>
                          </a:solidFill>
                          <a:effectLst/>
                          <a:latin typeface="Montserrat" panose="00000500000000000000" pitchFamily="2" charset="0"/>
                        </a:rPr>
                        <a:t>Statewide</a:t>
                      </a:r>
                      <a:endParaRPr lang="en-US" sz="400" dirty="0">
                        <a:solidFill>
                          <a:schemeClr val="bg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DE"/>
                    </a:solidFill>
                  </a:tcPr>
                </a:tc>
                <a:tc>
                  <a:txBody>
                    <a:bodyPr/>
                    <a:lstStyle/>
                    <a:p>
                      <a:pPr marL="0" marR="0" algn="ctr">
                        <a:spcBef>
                          <a:spcPts val="0"/>
                        </a:spcBef>
                        <a:spcAft>
                          <a:spcPts val="0"/>
                        </a:spcAft>
                      </a:pPr>
                      <a:r>
                        <a:rPr lang="en-US" sz="1050" b="1" dirty="0">
                          <a:solidFill>
                            <a:schemeClr val="tx1"/>
                          </a:solidFill>
                          <a:effectLst/>
                          <a:latin typeface="Montserrat" panose="00000500000000000000" pitchFamily="2" charset="0"/>
                        </a:rPr>
                        <a:t>Error</a:t>
                      </a:r>
                      <a:endParaRPr lang="en-US" sz="800" b="1"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900" dirty="0">
                          <a:solidFill>
                            <a:schemeClr val="tx1"/>
                          </a:solidFill>
                          <a:effectLst/>
                          <a:latin typeface="Montserrat" panose="00000500000000000000" pitchFamily="2" charset="0"/>
                        </a:rPr>
                        <a:t>3.1%</a:t>
                      </a:r>
                      <a:endParaRPr lang="en-US" sz="600"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solidFill>
                            <a:schemeClr val="tx1"/>
                          </a:solidFill>
                          <a:effectLst/>
                          <a:latin typeface="Montserrat" panose="00000500000000000000" pitchFamily="2" charset="0"/>
                        </a:rPr>
                        <a:t>2.3%</a:t>
                      </a:r>
                      <a:endParaRPr lang="en-US" sz="600"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50" dirty="0">
                          <a:solidFill>
                            <a:schemeClr val="accent6"/>
                          </a:solidFill>
                          <a:effectLst/>
                          <a:latin typeface="Montserrat" panose="00000500000000000000" pitchFamily="2" charset="0"/>
                        </a:rPr>
                        <a:t>-0.8%</a:t>
                      </a:r>
                      <a:endParaRPr lang="en-US" sz="800" dirty="0">
                        <a:solidFill>
                          <a:schemeClr val="accent6"/>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0629180"/>
                  </a:ext>
                </a:extLst>
              </a:tr>
              <a:tr h="222387">
                <a:tc vMerge="1">
                  <a:txBody>
                    <a:bodyPr/>
                    <a:lstStyle/>
                    <a:p>
                      <a:endParaRPr lang="en-US"/>
                    </a:p>
                  </a:txBody>
                  <a:tcPr/>
                </a:tc>
                <a:tc>
                  <a:txBody>
                    <a:bodyPr/>
                    <a:lstStyle/>
                    <a:p>
                      <a:pPr marL="0" marR="0" algn="ctr">
                        <a:spcBef>
                          <a:spcPts val="0"/>
                        </a:spcBef>
                        <a:spcAft>
                          <a:spcPts val="0"/>
                        </a:spcAft>
                      </a:pPr>
                      <a:r>
                        <a:rPr lang="en-US" sz="1050" b="1" dirty="0">
                          <a:solidFill>
                            <a:schemeClr val="tx1"/>
                          </a:solidFill>
                          <a:effectLst/>
                          <a:latin typeface="Montserrat" panose="00000500000000000000" pitchFamily="2" charset="0"/>
                        </a:rPr>
                        <a:t>Bias</a:t>
                      </a:r>
                      <a:endParaRPr lang="en-US" sz="800" b="1"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900" dirty="0">
                          <a:solidFill>
                            <a:schemeClr val="tx1"/>
                          </a:solidFill>
                          <a:effectLst/>
                          <a:latin typeface="Montserrat" panose="00000500000000000000" pitchFamily="2" charset="0"/>
                        </a:rPr>
                        <a:t>D+3.0%</a:t>
                      </a:r>
                      <a:endParaRPr lang="en-US" sz="600"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solidFill>
                            <a:schemeClr val="tx1"/>
                          </a:solidFill>
                          <a:effectLst/>
                          <a:latin typeface="Montserrat" panose="00000500000000000000" pitchFamily="2" charset="0"/>
                        </a:rPr>
                        <a:t>D+0.8%</a:t>
                      </a:r>
                      <a:endParaRPr lang="en-US" sz="600"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50" dirty="0">
                          <a:solidFill>
                            <a:schemeClr val="accent6"/>
                          </a:solidFill>
                          <a:effectLst/>
                          <a:latin typeface="Montserrat" panose="00000500000000000000" pitchFamily="2" charset="0"/>
                        </a:rPr>
                        <a:t>-2.2%</a:t>
                      </a:r>
                      <a:endParaRPr lang="en-US" sz="800" dirty="0">
                        <a:solidFill>
                          <a:schemeClr val="accent6"/>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3248468"/>
                  </a:ext>
                </a:extLst>
              </a:tr>
              <a:tr h="222387">
                <a:tc rowSpan="2">
                  <a:txBody>
                    <a:bodyPr/>
                    <a:lstStyle/>
                    <a:p>
                      <a:pPr marL="0" marR="0" algn="ctr">
                        <a:spcBef>
                          <a:spcPts val="0"/>
                        </a:spcBef>
                        <a:spcAft>
                          <a:spcPts val="0"/>
                        </a:spcAft>
                      </a:pPr>
                      <a:r>
                        <a:rPr lang="en-US" sz="1050" dirty="0">
                          <a:solidFill>
                            <a:schemeClr val="bg1"/>
                          </a:solidFill>
                          <a:effectLst/>
                          <a:latin typeface="Montserrat" panose="00000500000000000000" pitchFamily="2" charset="0"/>
                        </a:rPr>
                        <a:t>House</a:t>
                      </a:r>
                      <a:endParaRPr lang="en-US" sz="800" dirty="0">
                        <a:solidFill>
                          <a:schemeClr val="bg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DE"/>
                    </a:solidFill>
                  </a:tcPr>
                </a:tc>
                <a:tc>
                  <a:txBody>
                    <a:bodyPr/>
                    <a:lstStyle/>
                    <a:p>
                      <a:pPr marL="0" marR="0" algn="ctr">
                        <a:spcBef>
                          <a:spcPts val="0"/>
                        </a:spcBef>
                        <a:spcAft>
                          <a:spcPts val="0"/>
                        </a:spcAft>
                      </a:pPr>
                      <a:r>
                        <a:rPr lang="en-US" sz="1050" b="1" dirty="0">
                          <a:solidFill>
                            <a:schemeClr val="tx1"/>
                          </a:solidFill>
                          <a:effectLst/>
                          <a:latin typeface="Montserrat" panose="00000500000000000000" pitchFamily="2" charset="0"/>
                        </a:rPr>
                        <a:t>Error</a:t>
                      </a:r>
                      <a:endParaRPr lang="en-US" sz="800" b="1"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900" dirty="0">
                          <a:solidFill>
                            <a:schemeClr val="tx1"/>
                          </a:solidFill>
                          <a:effectLst/>
                          <a:latin typeface="Montserrat" panose="00000500000000000000" pitchFamily="2" charset="0"/>
                        </a:rPr>
                        <a:t>3.5%</a:t>
                      </a:r>
                      <a:endParaRPr lang="en-US" sz="600"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solidFill>
                            <a:schemeClr val="tx1"/>
                          </a:solidFill>
                          <a:effectLst/>
                          <a:latin typeface="Montserrat" panose="00000500000000000000" pitchFamily="2" charset="0"/>
                        </a:rPr>
                        <a:t>2.1%</a:t>
                      </a:r>
                      <a:endParaRPr lang="en-US" sz="600"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50" dirty="0">
                          <a:solidFill>
                            <a:schemeClr val="accent6"/>
                          </a:solidFill>
                          <a:effectLst/>
                          <a:latin typeface="Montserrat" panose="00000500000000000000" pitchFamily="2" charset="0"/>
                        </a:rPr>
                        <a:t>-1.4%</a:t>
                      </a:r>
                      <a:endParaRPr lang="en-US" sz="800" dirty="0">
                        <a:solidFill>
                          <a:schemeClr val="accent6"/>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6772167"/>
                  </a:ext>
                </a:extLst>
              </a:tr>
              <a:tr h="222387">
                <a:tc vMerge="1">
                  <a:txBody>
                    <a:bodyPr/>
                    <a:lstStyle/>
                    <a:p>
                      <a:endParaRPr lang="en-US"/>
                    </a:p>
                  </a:txBody>
                  <a:tcPr/>
                </a:tc>
                <a:tc>
                  <a:txBody>
                    <a:bodyPr/>
                    <a:lstStyle/>
                    <a:p>
                      <a:pPr marL="0" marR="0" algn="ctr">
                        <a:spcBef>
                          <a:spcPts val="0"/>
                        </a:spcBef>
                        <a:spcAft>
                          <a:spcPts val="0"/>
                        </a:spcAft>
                      </a:pPr>
                      <a:r>
                        <a:rPr lang="en-US" sz="1050" b="1" dirty="0">
                          <a:solidFill>
                            <a:schemeClr val="tx1"/>
                          </a:solidFill>
                          <a:effectLst/>
                          <a:latin typeface="Montserrat" panose="00000500000000000000" pitchFamily="2" charset="0"/>
                        </a:rPr>
                        <a:t>Bias</a:t>
                      </a:r>
                      <a:endParaRPr lang="en-US" sz="800" b="1"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900" dirty="0">
                          <a:solidFill>
                            <a:schemeClr val="tx1"/>
                          </a:solidFill>
                          <a:effectLst/>
                          <a:latin typeface="Montserrat" panose="00000500000000000000" pitchFamily="2" charset="0"/>
                        </a:rPr>
                        <a:t>D+3.3%</a:t>
                      </a:r>
                      <a:endParaRPr lang="en-US" sz="600"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solidFill>
                            <a:schemeClr val="tx1"/>
                          </a:solidFill>
                          <a:effectLst/>
                          <a:latin typeface="Montserrat" panose="00000500000000000000" pitchFamily="2" charset="0"/>
                        </a:rPr>
                        <a:t>D+0.2%</a:t>
                      </a:r>
                      <a:endParaRPr lang="en-US" sz="600" dirty="0">
                        <a:solidFill>
                          <a:schemeClr val="tx1"/>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50" dirty="0">
                          <a:solidFill>
                            <a:schemeClr val="accent6"/>
                          </a:solidFill>
                          <a:effectLst/>
                          <a:latin typeface="Montserrat" panose="00000500000000000000" pitchFamily="2" charset="0"/>
                        </a:rPr>
                        <a:t>-3.5%</a:t>
                      </a:r>
                      <a:endParaRPr lang="en-US" sz="800" dirty="0">
                        <a:solidFill>
                          <a:schemeClr val="accent6"/>
                        </a:solidFill>
                        <a:effectLst/>
                        <a:latin typeface="Montserrat" panose="00000500000000000000"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48398"/>
                  </a:ext>
                </a:extLst>
              </a:tr>
            </a:tbl>
          </a:graphicData>
        </a:graphic>
      </p:graphicFrame>
      <p:grpSp>
        <p:nvGrpSpPr>
          <p:cNvPr id="10" name="Group 9">
            <a:extLst>
              <a:ext uri="{FF2B5EF4-FFF2-40B4-BE49-F238E27FC236}">
                <a16:creationId xmlns:a16="http://schemas.microsoft.com/office/drawing/2014/main" id="{318274F9-B97A-542A-2724-BFC7352CD7A1}"/>
              </a:ext>
            </a:extLst>
          </p:cNvPr>
          <p:cNvGrpSpPr/>
          <p:nvPr/>
        </p:nvGrpSpPr>
        <p:grpSpPr>
          <a:xfrm>
            <a:off x="2482619" y="2157890"/>
            <a:ext cx="301173" cy="1821125"/>
            <a:chOff x="1569428" y="2131559"/>
            <a:chExt cx="237066" cy="1467976"/>
          </a:xfrm>
        </p:grpSpPr>
        <p:cxnSp>
          <p:nvCxnSpPr>
            <p:cNvPr id="12" name="Straight Connector 11">
              <a:extLst>
                <a:ext uri="{FF2B5EF4-FFF2-40B4-BE49-F238E27FC236}">
                  <a16:creationId xmlns:a16="http://schemas.microsoft.com/office/drawing/2014/main" id="{155AB4CD-A32A-BB23-5F20-F852AA1483A1}"/>
                </a:ext>
              </a:extLst>
            </p:cNvPr>
            <p:cNvCxnSpPr/>
            <p:nvPr/>
          </p:nvCxnSpPr>
          <p:spPr>
            <a:xfrm flipV="1">
              <a:off x="1687961" y="2131559"/>
              <a:ext cx="0" cy="1318761"/>
            </a:xfrm>
            <a:prstGeom prst="line">
              <a:avLst/>
            </a:prstGeom>
            <a:noFill/>
            <a:ln w="6350" cap="flat" cmpd="sng" algn="ctr">
              <a:solidFill>
                <a:schemeClr val="bg2"/>
              </a:solidFill>
              <a:prstDash val="solid"/>
              <a:miter lim="800000"/>
            </a:ln>
            <a:effectLst/>
          </p:spPr>
        </p:cxnSp>
        <p:sp>
          <p:nvSpPr>
            <p:cNvPr id="13" name="Oval 12">
              <a:extLst>
                <a:ext uri="{FF2B5EF4-FFF2-40B4-BE49-F238E27FC236}">
                  <a16:creationId xmlns:a16="http://schemas.microsoft.com/office/drawing/2014/main" id="{D44FB726-4493-3528-8FB0-9860FD879D87}"/>
                </a:ext>
              </a:extLst>
            </p:cNvPr>
            <p:cNvSpPr/>
            <p:nvPr/>
          </p:nvSpPr>
          <p:spPr>
            <a:xfrm>
              <a:off x="1569428" y="3362469"/>
              <a:ext cx="237066" cy="23706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rgbClr val="FFFFFF"/>
                </a:solidFill>
                <a:effectLst/>
                <a:uLnTx/>
                <a:uFillTx/>
                <a:latin typeface="Montserrat" pitchFamily="2" charset="77"/>
              </a:endParaRPr>
            </a:p>
          </p:txBody>
        </p:sp>
      </p:grpSp>
      <p:grpSp>
        <p:nvGrpSpPr>
          <p:cNvPr id="24" name="Group 23">
            <a:extLst>
              <a:ext uri="{FF2B5EF4-FFF2-40B4-BE49-F238E27FC236}">
                <a16:creationId xmlns:a16="http://schemas.microsoft.com/office/drawing/2014/main" id="{0784827E-B5FE-586C-A595-264965B8C96D}"/>
              </a:ext>
            </a:extLst>
          </p:cNvPr>
          <p:cNvGrpSpPr/>
          <p:nvPr/>
        </p:nvGrpSpPr>
        <p:grpSpPr>
          <a:xfrm>
            <a:off x="234751" y="2158501"/>
            <a:ext cx="301173" cy="1821125"/>
            <a:chOff x="1569428" y="2131559"/>
            <a:chExt cx="237066" cy="1467976"/>
          </a:xfrm>
        </p:grpSpPr>
        <p:cxnSp>
          <p:nvCxnSpPr>
            <p:cNvPr id="25" name="Straight Connector 24">
              <a:extLst>
                <a:ext uri="{FF2B5EF4-FFF2-40B4-BE49-F238E27FC236}">
                  <a16:creationId xmlns:a16="http://schemas.microsoft.com/office/drawing/2014/main" id="{D63C3612-C383-BB59-561B-38EBD2971FD6}"/>
                </a:ext>
              </a:extLst>
            </p:cNvPr>
            <p:cNvCxnSpPr/>
            <p:nvPr/>
          </p:nvCxnSpPr>
          <p:spPr>
            <a:xfrm flipV="1">
              <a:off x="1687961" y="2131559"/>
              <a:ext cx="0" cy="1318761"/>
            </a:xfrm>
            <a:prstGeom prst="line">
              <a:avLst/>
            </a:prstGeom>
            <a:noFill/>
            <a:ln w="6350" cap="flat" cmpd="sng" algn="ctr">
              <a:solidFill>
                <a:schemeClr val="bg2"/>
              </a:solidFill>
              <a:prstDash val="solid"/>
              <a:miter lim="800000"/>
            </a:ln>
            <a:effectLst/>
          </p:spPr>
        </p:cxnSp>
        <p:sp>
          <p:nvSpPr>
            <p:cNvPr id="32" name="Oval 31">
              <a:extLst>
                <a:ext uri="{FF2B5EF4-FFF2-40B4-BE49-F238E27FC236}">
                  <a16:creationId xmlns:a16="http://schemas.microsoft.com/office/drawing/2014/main" id="{DC676A1E-2662-DDFD-316F-A45D2ECFA8B2}"/>
                </a:ext>
              </a:extLst>
            </p:cNvPr>
            <p:cNvSpPr/>
            <p:nvPr/>
          </p:nvSpPr>
          <p:spPr>
            <a:xfrm>
              <a:off x="1569428" y="3362469"/>
              <a:ext cx="237066" cy="23706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rgbClr val="FFFFFF"/>
                </a:solidFill>
                <a:effectLst/>
                <a:uLnTx/>
                <a:uFillTx/>
                <a:latin typeface="Montserrat" pitchFamily="2" charset="77"/>
              </a:endParaRPr>
            </a:p>
          </p:txBody>
        </p:sp>
      </p:grpSp>
      <p:grpSp>
        <p:nvGrpSpPr>
          <p:cNvPr id="33" name="Group 32">
            <a:extLst>
              <a:ext uri="{FF2B5EF4-FFF2-40B4-BE49-F238E27FC236}">
                <a16:creationId xmlns:a16="http://schemas.microsoft.com/office/drawing/2014/main" id="{141C8A97-56FB-9B0D-45F1-5521449494F3}"/>
              </a:ext>
            </a:extLst>
          </p:cNvPr>
          <p:cNvGrpSpPr/>
          <p:nvPr/>
        </p:nvGrpSpPr>
        <p:grpSpPr>
          <a:xfrm>
            <a:off x="4973531" y="2158431"/>
            <a:ext cx="301173" cy="1821125"/>
            <a:chOff x="1569428" y="2131559"/>
            <a:chExt cx="237066" cy="1467976"/>
          </a:xfrm>
        </p:grpSpPr>
        <p:cxnSp>
          <p:nvCxnSpPr>
            <p:cNvPr id="34" name="Straight Connector 33">
              <a:extLst>
                <a:ext uri="{FF2B5EF4-FFF2-40B4-BE49-F238E27FC236}">
                  <a16:creationId xmlns:a16="http://schemas.microsoft.com/office/drawing/2014/main" id="{58CABAAA-FA7E-5C3B-0E0D-90EDD3DB1B2B}"/>
                </a:ext>
              </a:extLst>
            </p:cNvPr>
            <p:cNvCxnSpPr/>
            <p:nvPr/>
          </p:nvCxnSpPr>
          <p:spPr>
            <a:xfrm flipV="1">
              <a:off x="1687961" y="2131559"/>
              <a:ext cx="0" cy="1318761"/>
            </a:xfrm>
            <a:prstGeom prst="line">
              <a:avLst/>
            </a:prstGeom>
            <a:noFill/>
            <a:ln w="6350" cap="flat" cmpd="sng" algn="ctr">
              <a:solidFill>
                <a:schemeClr val="bg2"/>
              </a:solidFill>
              <a:prstDash val="solid"/>
              <a:miter lim="800000"/>
            </a:ln>
            <a:effectLst/>
          </p:spPr>
        </p:cxnSp>
        <p:sp>
          <p:nvSpPr>
            <p:cNvPr id="38" name="Oval 37">
              <a:extLst>
                <a:ext uri="{FF2B5EF4-FFF2-40B4-BE49-F238E27FC236}">
                  <a16:creationId xmlns:a16="http://schemas.microsoft.com/office/drawing/2014/main" id="{7A5DE4B2-CCB0-7BEF-8040-B38202B3436D}"/>
                </a:ext>
              </a:extLst>
            </p:cNvPr>
            <p:cNvSpPr/>
            <p:nvPr/>
          </p:nvSpPr>
          <p:spPr>
            <a:xfrm>
              <a:off x="1569428" y="3362469"/>
              <a:ext cx="237066" cy="23706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rgbClr val="FFFFFF"/>
                </a:solidFill>
                <a:effectLst/>
                <a:uLnTx/>
                <a:uFillTx/>
                <a:latin typeface="Montserrat" pitchFamily="2" charset="77"/>
              </a:endParaRPr>
            </a:p>
          </p:txBody>
        </p:sp>
      </p:grpSp>
      <p:grpSp>
        <p:nvGrpSpPr>
          <p:cNvPr id="39" name="Group 38">
            <a:extLst>
              <a:ext uri="{FF2B5EF4-FFF2-40B4-BE49-F238E27FC236}">
                <a16:creationId xmlns:a16="http://schemas.microsoft.com/office/drawing/2014/main" id="{A58C405E-86DE-F926-58FD-8BA1087DC45A}"/>
              </a:ext>
            </a:extLst>
          </p:cNvPr>
          <p:cNvGrpSpPr/>
          <p:nvPr/>
        </p:nvGrpSpPr>
        <p:grpSpPr>
          <a:xfrm>
            <a:off x="8314034" y="2158501"/>
            <a:ext cx="301173" cy="1821125"/>
            <a:chOff x="1569428" y="2131559"/>
            <a:chExt cx="237066" cy="1467976"/>
          </a:xfrm>
        </p:grpSpPr>
        <p:cxnSp>
          <p:nvCxnSpPr>
            <p:cNvPr id="40" name="Straight Connector 39">
              <a:extLst>
                <a:ext uri="{FF2B5EF4-FFF2-40B4-BE49-F238E27FC236}">
                  <a16:creationId xmlns:a16="http://schemas.microsoft.com/office/drawing/2014/main" id="{4B46E89A-57AF-7EF6-C677-28B7B9F27C01}"/>
                </a:ext>
              </a:extLst>
            </p:cNvPr>
            <p:cNvCxnSpPr/>
            <p:nvPr/>
          </p:nvCxnSpPr>
          <p:spPr>
            <a:xfrm flipV="1">
              <a:off x="1687961" y="2131559"/>
              <a:ext cx="0" cy="1318761"/>
            </a:xfrm>
            <a:prstGeom prst="line">
              <a:avLst/>
            </a:prstGeom>
            <a:noFill/>
            <a:ln w="6350" cap="flat" cmpd="sng" algn="ctr">
              <a:solidFill>
                <a:schemeClr val="bg2"/>
              </a:solidFill>
              <a:prstDash val="solid"/>
              <a:miter lim="800000"/>
            </a:ln>
            <a:effectLst/>
          </p:spPr>
        </p:cxnSp>
        <p:sp>
          <p:nvSpPr>
            <p:cNvPr id="44" name="Oval 43">
              <a:extLst>
                <a:ext uri="{FF2B5EF4-FFF2-40B4-BE49-F238E27FC236}">
                  <a16:creationId xmlns:a16="http://schemas.microsoft.com/office/drawing/2014/main" id="{51606786-586C-DE4F-3A24-634F0D38C6AF}"/>
                </a:ext>
              </a:extLst>
            </p:cNvPr>
            <p:cNvSpPr/>
            <p:nvPr/>
          </p:nvSpPr>
          <p:spPr>
            <a:xfrm>
              <a:off x="1569428" y="3362469"/>
              <a:ext cx="237066" cy="23706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rgbClr val="FFFFFF"/>
                </a:solidFill>
                <a:effectLst/>
                <a:uLnTx/>
                <a:uFillTx/>
                <a:latin typeface="Montserrat" pitchFamily="2" charset="77"/>
              </a:endParaRPr>
            </a:p>
          </p:txBody>
        </p:sp>
      </p:grpSp>
      <p:grpSp>
        <p:nvGrpSpPr>
          <p:cNvPr id="5" name="Group 4">
            <a:extLst>
              <a:ext uri="{FF2B5EF4-FFF2-40B4-BE49-F238E27FC236}">
                <a16:creationId xmlns:a16="http://schemas.microsoft.com/office/drawing/2014/main" id="{E36E670B-BC01-A9F5-2F30-DA5A7D225CA0}"/>
              </a:ext>
            </a:extLst>
          </p:cNvPr>
          <p:cNvGrpSpPr/>
          <p:nvPr/>
        </p:nvGrpSpPr>
        <p:grpSpPr>
          <a:xfrm>
            <a:off x="8510947" y="4641054"/>
            <a:ext cx="3765782" cy="1586709"/>
            <a:chOff x="1656738" y="0"/>
            <a:chExt cx="3434970" cy="3004998"/>
          </a:xfrm>
        </p:grpSpPr>
        <p:sp>
          <p:nvSpPr>
            <p:cNvPr id="6" name="Rectangle 5">
              <a:extLst>
                <a:ext uri="{FF2B5EF4-FFF2-40B4-BE49-F238E27FC236}">
                  <a16:creationId xmlns:a16="http://schemas.microsoft.com/office/drawing/2014/main" id="{B6CDC1EB-21AB-EA9E-1C18-8FBE95363767}"/>
                </a:ext>
              </a:extLst>
            </p:cNvPr>
            <p:cNvSpPr/>
            <p:nvPr/>
          </p:nvSpPr>
          <p:spPr>
            <a:xfrm>
              <a:off x="1656738" y="0"/>
              <a:ext cx="3434970" cy="19487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74DDAC72-1B51-4A9E-28A9-F50A036E51CA}"/>
                </a:ext>
              </a:extLst>
            </p:cNvPr>
            <p:cNvSpPr txBox="1"/>
            <p:nvPr/>
          </p:nvSpPr>
          <p:spPr>
            <a:xfrm>
              <a:off x="2031178" y="1056277"/>
              <a:ext cx="2856957" cy="19487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600" b="1" i="0" kern="1200" dirty="0">
                  <a:solidFill>
                    <a:schemeClr val="bg2"/>
                  </a:solidFill>
                  <a:latin typeface="Montserrat" pitchFamily="2" charset="77"/>
                </a:rPr>
                <a:t>Election Day 2024</a:t>
              </a:r>
            </a:p>
            <a:p>
              <a:pPr lvl="0" algn="l"/>
              <a:r>
                <a:rPr lang="en-US" sz="1200" b="1" i="0" dirty="0">
                  <a:latin typeface="Montserrat" panose="00000500000000000000" pitchFamily="2" charset="0"/>
                </a:rPr>
                <a:t>GSG’s polling </a:t>
              </a:r>
              <a:r>
                <a:rPr lang="en-US" sz="1200" b="1" dirty="0">
                  <a:latin typeface="Montserrat" panose="00000500000000000000" pitchFamily="2" charset="0"/>
                </a:rPr>
                <a:t>was incredibly accurate again. </a:t>
              </a:r>
              <a:r>
                <a:rPr lang="en-US" sz="1200" dirty="0">
                  <a:latin typeface="Montserrat" panose="00000500000000000000" pitchFamily="2" charset="0"/>
                </a:rPr>
                <a:t> There was heated debate about this approach during the election, but our approach proved correct as GSG has just a 0.6% bias in our polling – significantly better than public polling</a:t>
              </a:r>
              <a:endParaRPr lang="en-US" sz="1200" b="0" i="0" dirty="0">
                <a:latin typeface="Montserrat" panose="00000500000000000000" pitchFamily="2" charset="0"/>
              </a:endParaRPr>
            </a:p>
          </p:txBody>
        </p:sp>
      </p:grpSp>
      <p:sp>
        <p:nvSpPr>
          <p:cNvPr id="4" name="Title 1">
            <a:extLst>
              <a:ext uri="{FF2B5EF4-FFF2-40B4-BE49-F238E27FC236}">
                <a16:creationId xmlns:a16="http://schemas.microsoft.com/office/drawing/2014/main" id="{5E4E9333-1682-6E54-C9B9-1A44AD1F2525}"/>
              </a:ext>
            </a:extLst>
          </p:cNvPr>
          <p:cNvSpPr>
            <a:spLocks noGrp="1"/>
          </p:cNvSpPr>
          <p:nvPr>
            <p:ph type="ctrTitle"/>
          </p:nvPr>
        </p:nvSpPr>
        <p:spPr>
          <a:xfrm>
            <a:off x="441133" y="105229"/>
            <a:ext cx="11309733" cy="1266371"/>
          </a:xfrm>
        </p:spPr>
        <p:txBody>
          <a:bodyPr>
            <a:noAutofit/>
          </a:bodyPr>
          <a:lstStyle/>
          <a:p>
            <a:r>
              <a:rPr lang="en-US" dirty="0"/>
              <a:t>The industry has some misses in ‘16 and ‘20 but our work to correct for non-response bias paid off in very accurate polls in ’22 and ‘24</a:t>
            </a:r>
          </a:p>
        </p:txBody>
      </p:sp>
    </p:spTree>
    <p:extLst>
      <p:ext uri="{BB962C8B-B14F-4D97-AF65-F5344CB8AC3E}">
        <p14:creationId xmlns:p14="http://schemas.microsoft.com/office/powerpoint/2010/main" val="148144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228600" y="228600"/>
            <a:ext cx="11125200" cy="762000"/>
          </a:xfrm>
        </p:spPr>
        <p:txBody>
          <a:bodyPr vert="horz" wrap="square" lIns="90488" tIns="44450" rIns="90488" bIns="44450" numCol="1" anchor="t" anchorCtr="0" compatLnSpc="1">
            <a:prstTxWarp prst="textNoShape">
              <a:avLst/>
            </a:prstTxWarp>
          </a:bodyPr>
          <a:lstStyle/>
          <a:p>
            <a:pPr eaLnBrk="1" hangingPunct="1">
              <a:defRPr/>
            </a:pPr>
            <a:r>
              <a:rPr lang="en-US" sz="3600" dirty="0">
                <a:latin typeface="Calibri" panose="020F0502020204030204" pitchFamily="34" charset="0"/>
              </a:rPr>
              <a:t>What it Takes to be a Good Political Pollster </a:t>
            </a:r>
          </a:p>
        </p:txBody>
      </p:sp>
      <p:sp>
        <p:nvSpPr>
          <p:cNvPr id="9219" name="Rectangle 3"/>
          <p:cNvSpPr>
            <a:spLocks noGrp="1" noChangeArrowheads="1"/>
          </p:cNvSpPr>
          <p:nvPr>
            <p:ph type="body" idx="1"/>
          </p:nvPr>
        </p:nvSpPr>
        <p:spPr>
          <a:xfrm>
            <a:off x="381000" y="1295400"/>
            <a:ext cx="10820400" cy="5171159"/>
          </a:xfrm>
          <a:noFill/>
        </p:spPr>
        <p:txBody>
          <a:bodyPr vert="horz" wrap="square" lIns="90488" tIns="44450" rIns="90488" bIns="44450" numCol="1" anchor="t" anchorCtr="0" compatLnSpc="1">
            <a:prstTxWarp prst="textNoShape">
              <a:avLst/>
            </a:prstTxWarp>
            <a:spAutoFit/>
          </a:bodyPr>
          <a:lstStyle/>
          <a:p>
            <a:pPr marL="0" indent="0" eaLnBrk="1" hangingPunct="1">
              <a:spcAft>
                <a:spcPts val="600"/>
              </a:spcAft>
              <a:buNone/>
            </a:pPr>
            <a:r>
              <a:rPr lang="en-US" sz="2500" dirty="0">
                <a:solidFill>
                  <a:schemeClr val="tx1"/>
                </a:solidFill>
                <a:latin typeface="Calibri" panose="020F0502020204030204" pitchFamily="34" charset="0"/>
              </a:rPr>
              <a:t>Yes, having some quantitative background helps, but it’s not the most important thing or even an absolute requirement. There are bad pollsters who came from strong quant backgrounds and good pollsters who have none (and vice versa).</a:t>
            </a:r>
          </a:p>
          <a:p>
            <a:pPr marL="0" indent="0" eaLnBrk="1" hangingPunct="1">
              <a:spcAft>
                <a:spcPts val="600"/>
              </a:spcAft>
              <a:buNone/>
            </a:pPr>
            <a:endParaRPr lang="en-US" sz="1000" dirty="0">
              <a:solidFill>
                <a:schemeClr val="tx1"/>
              </a:solidFill>
              <a:latin typeface="Calibri" panose="020F0502020204030204" pitchFamily="34" charset="0"/>
            </a:endParaRPr>
          </a:p>
          <a:p>
            <a:pPr marL="0" indent="0" eaLnBrk="1" hangingPunct="1">
              <a:spcAft>
                <a:spcPts val="600"/>
              </a:spcAft>
              <a:buNone/>
            </a:pPr>
            <a:r>
              <a:rPr lang="en-US" sz="2500" dirty="0">
                <a:solidFill>
                  <a:schemeClr val="tx1"/>
                </a:solidFill>
                <a:latin typeface="Calibri" panose="020F0502020204030204" pitchFamily="34" charset="0"/>
              </a:rPr>
              <a:t>The most important skills are actually on the softer side:</a:t>
            </a:r>
          </a:p>
          <a:p>
            <a:pPr lvl="1" eaLnBrk="1" hangingPunct="1"/>
            <a:r>
              <a:rPr lang="en-US" sz="2300" dirty="0">
                <a:solidFill>
                  <a:schemeClr val="tx1"/>
                </a:solidFill>
                <a:latin typeface="Calibri" panose="020F0502020204030204" pitchFamily="34" charset="0"/>
              </a:rPr>
              <a:t>Knowing how to write a survey that gives your client the information they need to formulate the right strategy.</a:t>
            </a:r>
          </a:p>
          <a:p>
            <a:pPr lvl="1" eaLnBrk="1" hangingPunct="1"/>
            <a:r>
              <a:rPr lang="en-US" sz="2300" dirty="0">
                <a:solidFill>
                  <a:schemeClr val="tx1"/>
                </a:solidFill>
                <a:latin typeface="Calibri" panose="020F0502020204030204" pitchFamily="34" charset="0"/>
              </a:rPr>
              <a:t>Knowing how to read and interpret the data in the way that tells the story of the campaign and leads to direct and actionable recommendations.</a:t>
            </a:r>
          </a:p>
          <a:p>
            <a:pPr marL="0" indent="0" eaLnBrk="1" hangingPunct="1">
              <a:spcAft>
                <a:spcPts val="600"/>
              </a:spcAft>
              <a:buNone/>
            </a:pPr>
            <a:endParaRPr lang="en-US" sz="1000" dirty="0">
              <a:solidFill>
                <a:schemeClr val="tx1"/>
              </a:solidFill>
              <a:latin typeface="Calibri" panose="020F0502020204030204" pitchFamily="34" charset="0"/>
            </a:endParaRPr>
          </a:p>
          <a:p>
            <a:pPr marL="0" indent="0" eaLnBrk="1" hangingPunct="1">
              <a:spcAft>
                <a:spcPts val="600"/>
              </a:spcAft>
              <a:buNone/>
            </a:pPr>
            <a:r>
              <a:rPr lang="en-US" sz="2500" dirty="0">
                <a:solidFill>
                  <a:schemeClr val="tx1"/>
                </a:solidFill>
                <a:latin typeface="Calibri" panose="020F0502020204030204" pitchFamily="34" charset="0"/>
              </a:rPr>
              <a:t>In political polling, measuring the current state if the race is only about 10% of what we do. The more important 90% is figuring out how we get from there to a win on Election Day.</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8460015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52400" y="0"/>
            <a:ext cx="8839200" cy="1143000"/>
          </a:xfrm>
        </p:spPr>
        <p:txBody>
          <a:bodyPr vert="horz" wrap="square" lIns="90487" tIns="44450" rIns="90487" bIns="44450" numCol="1" anchor="ctr" anchorCtr="0" compatLnSpc="1">
            <a:prstTxWarp prst="textNoShape">
              <a:avLst/>
            </a:prstTxWarp>
          </a:bodyPr>
          <a:lstStyle/>
          <a:p>
            <a:pPr eaLnBrk="1" hangingPunct="1">
              <a:defRPr/>
            </a:pPr>
            <a:r>
              <a:rPr lang="en-US" altLang="en-US" sz="3600" dirty="0">
                <a:latin typeface="Calibri" panose="020F0502020204030204" pitchFamily="34" charset="0"/>
              </a:rPr>
              <a:t>Strategic Research in Political Elections </a:t>
            </a:r>
          </a:p>
        </p:txBody>
      </p:sp>
      <p:sp>
        <p:nvSpPr>
          <p:cNvPr id="7171" name="Rectangle 3"/>
          <p:cNvSpPr>
            <a:spLocks noGrp="1" noChangeArrowheads="1"/>
          </p:cNvSpPr>
          <p:nvPr>
            <p:ph type="body" idx="1"/>
          </p:nvPr>
        </p:nvSpPr>
        <p:spPr>
          <a:xfrm>
            <a:off x="838200" y="1389848"/>
            <a:ext cx="10134600" cy="5438925"/>
          </a:xfrm>
          <a:noFill/>
        </p:spPr>
        <p:txBody>
          <a:bodyPr vert="horz" wrap="square" lIns="90487" tIns="44450" rIns="90487" bIns="44450" numCol="1" anchor="t" anchorCtr="0" compatLnSpc="1">
            <a:prstTxWarp prst="textNoShape">
              <a:avLst/>
            </a:prstTxWarp>
            <a:spAutoFit/>
          </a:bodyPr>
          <a:lstStyle/>
          <a:p>
            <a:pPr marL="0" indent="0" algn="just" eaLnBrk="1" hangingPunct="1">
              <a:spcBef>
                <a:spcPct val="0"/>
              </a:spcBef>
              <a:buNone/>
            </a:pPr>
            <a:r>
              <a:rPr lang="en-US" sz="3200" dirty="0">
                <a:solidFill>
                  <a:schemeClr val="tx1"/>
                </a:solidFill>
                <a:latin typeface="Calibri" panose="020F0502020204030204" pitchFamily="34" charset="0"/>
              </a:rPr>
              <a:t>Strategic research provides the basis of an </a:t>
            </a:r>
            <a:r>
              <a:rPr lang="en-US" sz="3200" b="1" dirty="0">
                <a:solidFill>
                  <a:srgbClr val="00A5E3"/>
                </a:solidFill>
                <a:latin typeface="Calibri" panose="020F0502020204030204" pitchFamily="34" charset="0"/>
              </a:rPr>
              <a:t>informed plan</a:t>
            </a:r>
            <a:r>
              <a:rPr lang="en-US" sz="3200" dirty="0">
                <a:solidFill>
                  <a:srgbClr val="00A5E3"/>
                </a:solidFill>
                <a:latin typeface="Calibri" panose="020F0502020204030204" pitchFamily="34" charset="0"/>
              </a:rPr>
              <a:t> </a:t>
            </a:r>
            <a:r>
              <a:rPr lang="en-US" sz="3200" dirty="0">
                <a:solidFill>
                  <a:schemeClr val="tx1"/>
                </a:solidFill>
                <a:latin typeface="Calibri" panose="020F0502020204030204" pitchFamily="34" charset="0"/>
              </a:rPr>
              <a:t>for all aspects of a campaign.</a:t>
            </a:r>
          </a:p>
          <a:p>
            <a:pPr marL="0" indent="0" eaLnBrk="1" hangingPunct="1">
              <a:spcBef>
                <a:spcPct val="0"/>
              </a:spcBef>
              <a:buNone/>
            </a:pPr>
            <a:r>
              <a:rPr lang="en-US" dirty="0">
                <a:solidFill>
                  <a:schemeClr val="tx1"/>
                </a:solidFill>
                <a:latin typeface="Calibri" panose="020F0502020204030204" pitchFamily="34" charset="0"/>
              </a:rPr>
              <a:t> </a:t>
            </a:r>
          </a:p>
          <a:p>
            <a:pPr marL="0" indent="0" eaLnBrk="1" hangingPunct="1">
              <a:spcBef>
                <a:spcPct val="0"/>
              </a:spcBef>
              <a:buNone/>
            </a:pPr>
            <a:endParaRPr lang="en-US" dirty="0">
              <a:solidFill>
                <a:schemeClr val="tx1"/>
              </a:solidFill>
              <a:latin typeface="Calibri" panose="020F0502020204030204" pitchFamily="34" charset="0"/>
            </a:endParaRPr>
          </a:p>
          <a:p>
            <a:pPr marL="0" indent="0" eaLnBrk="1" hangingPunct="1">
              <a:spcBef>
                <a:spcPct val="0"/>
              </a:spcBef>
              <a:buNone/>
            </a:pPr>
            <a:endParaRPr lang="en-US" dirty="0">
              <a:solidFill>
                <a:schemeClr val="tx1"/>
              </a:solidFill>
              <a:latin typeface="Calibri" panose="020F0502020204030204" pitchFamily="34" charset="0"/>
            </a:endParaRPr>
          </a:p>
          <a:p>
            <a:pPr marL="0" indent="0" eaLnBrk="1" hangingPunct="1">
              <a:spcBef>
                <a:spcPct val="0"/>
              </a:spcBef>
              <a:buNone/>
            </a:pPr>
            <a:endParaRPr lang="en-US" dirty="0">
              <a:solidFill>
                <a:schemeClr val="tx1"/>
              </a:solidFill>
              <a:latin typeface="Calibri" panose="020F0502020204030204" pitchFamily="34" charset="0"/>
            </a:endParaRPr>
          </a:p>
          <a:p>
            <a:pPr marL="0" indent="0" algn="ctr" eaLnBrk="1" hangingPunct="1">
              <a:spcBef>
                <a:spcPct val="0"/>
              </a:spcBef>
              <a:buNone/>
            </a:pPr>
            <a:endParaRPr lang="en-US" sz="2000" dirty="0">
              <a:solidFill>
                <a:schemeClr val="tx1"/>
              </a:solidFill>
              <a:latin typeface="Calibri" panose="020F0502020204030204" pitchFamily="34" charset="0"/>
            </a:endParaRPr>
          </a:p>
          <a:p>
            <a:pPr marL="0" indent="0" algn="ctr" eaLnBrk="1" hangingPunct="1">
              <a:spcBef>
                <a:spcPct val="0"/>
              </a:spcBef>
              <a:buNone/>
            </a:pPr>
            <a:endParaRPr lang="en-US" sz="2000" dirty="0">
              <a:solidFill>
                <a:schemeClr val="tx1"/>
              </a:solidFill>
              <a:latin typeface="Calibri" panose="020F0502020204030204" pitchFamily="34" charset="0"/>
            </a:endParaRPr>
          </a:p>
          <a:p>
            <a:pPr marL="0" indent="0" algn="ctr" eaLnBrk="1" hangingPunct="1">
              <a:spcBef>
                <a:spcPct val="0"/>
              </a:spcBef>
              <a:buNone/>
            </a:pPr>
            <a:r>
              <a:rPr lang="en-US" sz="2600" dirty="0">
                <a:solidFill>
                  <a:schemeClr val="tx1"/>
                </a:solidFill>
                <a:latin typeface="Calibri" panose="020F0502020204030204" pitchFamily="34" charset="0"/>
              </a:rPr>
              <a:t>Most important use: developing </a:t>
            </a:r>
            <a:r>
              <a:rPr lang="en-US" sz="2600" b="1" dirty="0">
                <a:solidFill>
                  <a:srgbClr val="BD2E2B"/>
                </a:solidFill>
                <a:latin typeface="Calibri" panose="020F0502020204030204" pitchFamily="34" charset="0"/>
              </a:rPr>
              <a:t>message </a:t>
            </a:r>
            <a:r>
              <a:rPr lang="en-US" sz="2600" dirty="0">
                <a:solidFill>
                  <a:schemeClr val="tx1"/>
                </a:solidFill>
                <a:latin typeface="Calibri" panose="020F0502020204030204" pitchFamily="34" charset="0"/>
              </a:rPr>
              <a:t>and </a:t>
            </a:r>
            <a:r>
              <a:rPr lang="en-US" sz="2600" b="1" dirty="0">
                <a:solidFill>
                  <a:srgbClr val="BD2E2B"/>
                </a:solidFill>
                <a:latin typeface="Calibri" panose="020F0502020204030204" pitchFamily="34" charset="0"/>
              </a:rPr>
              <a:t>targets</a:t>
            </a:r>
            <a:r>
              <a:rPr lang="en-US" sz="2600" dirty="0">
                <a:solidFill>
                  <a:schemeClr val="tx1"/>
                </a:solidFill>
                <a:latin typeface="Calibri" panose="020F0502020204030204" pitchFamily="34" charset="0"/>
              </a:rPr>
              <a:t>: </a:t>
            </a:r>
          </a:p>
          <a:p>
            <a:pPr lvl="1" algn="ctr" eaLnBrk="1" hangingPunct="1">
              <a:spcBef>
                <a:spcPct val="0"/>
              </a:spcBef>
              <a:buFont typeface="Wingdings" panose="05000000000000000000" pitchFamily="2" charset="2"/>
              <a:buChar char="à"/>
            </a:pPr>
            <a:r>
              <a:rPr lang="en-US" sz="2400" dirty="0">
                <a:solidFill>
                  <a:schemeClr val="tx1"/>
                </a:solidFill>
                <a:latin typeface="Calibri" panose="020F0502020204030204" pitchFamily="34" charset="0"/>
              </a:rPr>
              <a:t>Who do we need to communicate with</a:t>
            </a:r>
          </a:p>
          <a:p>
            <a:pPr lvl="1" algn="ctr" eaLnBrk="1" hangingPunct="1">
              <a:spcBef>
                <a:spcPct val="0"/>
              </a:spcBef>
              <a:buFont typeface="Wingdings" panose="05000000000000000000" pitchFamily="2" charset="2"/>
              <a:buChar char="à"/>
            </a:pPr>
            <a:r>
              <a:rPr lang="en-US" sz="2400" dirty="0">
                <a:solidFill>
                  <a:schemeClr val="tx1"/>
                </a:solidFill>
                <a:latin typeface="Calibri" panose="020F0502020204030204" pitchFamily="34" charset="0"/>
              </a:rPr>
              <a:t>What do we need to say to them</a:t>
            </a:r>
          </a:p>
          <a:p>
            <a:pPr lvl="1" algn="ctr" eaLnBrk="1" hangingPunct="1">
              <a:spcBef>
                <a:spcPct val="0"/>
              </a:spcBef>
              <a:buFont typeface="Wingdings" panose="05000000000000000000" pitchFamily="2" charset="2"/>
              <a:buChar char="à"/>
            </a:pPr>
            <a:r>
              <a:rPr lang="en-US" sz="2400" dirty="0">
                <a:solidFill>
                  <a:schemeClr val="tx1"/>
                </a:solidFill>
                <a:latin typeface="Calibri" panose="020F0502020204030204" pitchFamily="34" charset="0"/>
              </a:rPr>
              <a:t>How do we allocate our resources most efficiently</a:t>
            </a:r>
          </a:p>
          <a:p>
            <a:pPr marL="457200" indent="-457200" eaLnBrk="1" hangingPunct="1"/>
            <a:endParaRPr lang="en-US" dirty="0">
              <a:solidFill>
                <a:srgbClr val="006699"/>
              </a:solidFill>
              <a:latin typeface="Calibri" panose="020F0502020204030204" pitchFamily="34" charset="0"/>
            </a:endParaRPr>
          </a:p>
        </p:txBody>
      </p:sp>
      <p:pic>
        <p:nvPicPr>
          <p:cNvPr id="59394" name="Picture 2" descr="Image result for targe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2438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228600" y="228600"/>
            <a:ext cx="7772400" cy="762000"/>
          </a:xfrm>
        </p:spPr>
        <p:txBody>
          <a:bodyPr vert="horz" wrap="square" lIns="90488" tIns="44450" rIns="90488" bIns="44450" numCol="1" anchor="t" anchorCtr="0" compatLnSpc="1">
            <a:prstTxWarp prst="textNoShape">
              <a:avLst/>
            </a:prstTxWarp>
          </a:bodyPr>
          <a:lstStyle/>
          <a:p>
            <a:pPr eaLnBrk="1" hangingPunct="1">
              <a:defRPr/>
            </a:pPr>
            <a:r>
              <a:rPr lang="en-US" sz="3600" dirty="0">
                <a:latin typeface="Calibri" panose="020F0502020204030204" pitchFamily="34" charset="0"/>
              </a:rPr>
              <a:t>Goals of Strategic Electoral Polling</a:t>
            </a:r>
          </a:p>
        </p:txBody>
      </p:sp>
      <p:sp>
        <p:nvSpPr>
          <p:cNvPr id="9219" name="Rectangle 3"/>
          <p:cNvSpPr>
            <a:spLocks noGrp="1" noChangeArrowheads="1"/>
          </p:cNvSpPr>
          <p:nvPr>
            <p:ph type="body" idx="1"/>
          </p:nvPr>
        </p:nvSpPr>
        <p:spPr>
          <a:xfrm>
            <a:off x="457200" y="1371600"/>
            <a:ext cx="10515600" cy="5014193"/>
          </a:xfrm>
          <a:noFill/>
        </p:spPr>
        <p:txBody>
          <a:bodyPr vert="horz" wrap="square" lIns="90488" tIns="44450" rIns="90488" bIns="44450" numCol="1" anchor="t" anchorCtr="0" compatLnSpc="1">
            <a:prstTxWarp prst="textNoShape">
              <a:avLst/>
            </a:prstTxWarp>
            <a:spAutoFit/>
          </a:bodyPr>
          <a:lstStyle/>
          <a:p>
            <a:pPr marL="0" indent="0" eaLnBrk="1" hangingPunct="1">
              <a:spcAft>
                <a:spcPts val="600"/>
              </a:spcAft>
              <a:buNone/>
            </a:pPr>
            <a:r>
              <a:rPr lang="en-US" sz="2700" b="1" dirty="0">
                <a:solidFill>
                  <a:schemeClr val="tx1"/>
                </a:solidFill>
                <a:latin typeface="Calibri" panose="020F0502020204030204" pitchFamily="34" charset="0"/>
              </a:rPr>
              <a:t>Political polling provides answers to key questions such as: </a:t>
            </a:r>
          </a:p>
          <a:p>
            <a:pPr lvl="1" eaLnBrk="1" hangingPunct="1"/>
            <a:r>
              <a:rPr lang="en-US" sz="2400" dirty="0">
                <a:solidFill>
                  <a:schemeClr val="tx1"/>
                </a:solidFill>
                <a:latin typeface="Calibri" panose="020F0502020204030204" pitchFamily="34" charset="0"/>
              </a:rPr>
              <a:t>Who is currently winning the election?</a:t>
            </a:r>
          </a:p>
          <a:p>
            <a:pPr lvl="1" eaLnBrk="1" hangingPunct="1"/>
            <a:r>
              <a:rPr lang="en-US" sz="2400" dirty="0">
                <a:solidFill>
                  <a:schemeClr val="tx1"/>
                </a:solidFill>
                <a:latin typeface="Calibri" panose="020F0502020204030204" pitchFamily="34" charset="0"/>
              </a:rPr>
              <a:t>When we simulated a campaign, who wins the election?</a:t>
            </a:r>
          </a:p>
          <a:p>
            <a:pPr lvl="1" eaLnBrk="1" hangingPunct="1"/>
            <a:r>
              <a:rPr lang="en-US" sz="2400" dirty="0">
                <a:solidFill>
                  <a:schemeClr val="tx1"/>
                </a:solidFill>
                <a:latin typeface="Calibri" panose="020F0502020204030204" pitchFamily="34" charset="0"/>
              </a:rPr>
              <a:t>What issues are most important to voters?</a:t>
            </a:r>
          </a:p>
          <a:p>
            <a:pPr lvl="1" eaLnBrk="1" hangingPunct="1"/>
            <a:r>
              <a:rPr lang="en-US" sz="2400" dirty="0">
                <a:solidFill>
                  <a:schemeClr val="tx1"/>
                </a:solidFill>
                <a:latin typeface="Calibri" panose="020F0502020204030204" pitchFamily="34" charset="0"/>
              </a:rPr>
              <a:t>How do voters view the candidates? </a:t>
            </a:r>
          </a:p>
          <a:p>
            <a:pPr lvl="1" eaLnBrk="1" hangingPunct="1"/>
            <a:r>
              <a:rPr lang="en-US" sz="2400" dirty="0">
                <a:solidFill>
                  <a:schemeClr val="tx1"/>
                </a:solidFill>
                <a:latin typeface="Calibri" panose="020F0502020204030204" pitchFamily="34" charset="0"/>
              </a:rPr>
              <a:t>How should we introduce the candidate to voters? </a:t>
            </a:r>
          </a:p>
          <a:p>
            <a:pPr lvl="1" eaLnBrk="1" hangingPunct="1"/>
            <a:r>
              <a:rPr lang="en-US" sz="2400" dirty="0">
                <a:solidFill>
                  <a:schemeClr val="tx1"/>
                </a:solidFill>
                <a:latin typeface="Calibri" panose="020F0502020204030204" pitchFamily="34" charset="0"/>
              </a:rPr>
              <a:t>What are our candidate’s biggest vulnerabilities? </a:t>
            </a:r>
          </a:p>
          <a:p>
            <a:pPr lvl="1" eaLnBrk="1" hangingPunct="1"/>
            <a:r>
              <a:rPr lang="en-US" sz="2400" dirty="0">
                <a:solidFill>
                  <a:schemeClr val="tx1"/>
                </a:solidFill>
                <a:latin typeface="Calibri" panose="020F0502020204030204" pitchFamily="34" charset="0"/>
              </a:rPr>
              <a:t>How should we attack our opponents? </a:t>
            </a:r>
          </a:p>
          <a:p>
            <a:pPr lvl="1" eaLnBrk="1" hangingPunct="1"/>
            <a:r>
              <a:rPr lang="en-US" sz="2400" dirty="0">
                <a:solidFill>
                  <a:schemeClr val="tx1"/>
                </a:solidFill>
                <a:latin typeface="Calibri" panose="020F0502020204030204" pitchFamily="34" charset="0"/>
              </a:rPr>
              <a:t>How should we communicate our issue stances to voters?</a:t>
            </a:r>
          </a:p>
          <a:p>
            <a:pPr lvl="1" eaLnBrk="1" hangingPunct="1"/>
            <a:r>
              <a:rPr lang="en-US" sz="2400" dirty="0">
                <a:solidFill>
                  <a:schemeClr val="tx1"/>
                </a:solidFill>
                <a:latin typeface="Calibri" panose="020F0502020204030204" pitchFamily="34" charset="0"/>
              </a:rPr>
              <a:t>Who is in our key target universe? </a:t>
            </a:r>
          </a:p>
          <a:p>
            <a:pPr lvl="1" eaLnBrk="1" hangingPunct="1"/>
            <a:r>
              <a:rPr lang="en-US" sz="2400" dirty="0">
                <a:solidFill>
                  <a:schemeClr val="tx1"/>
                </a:solidFill>
                <a:latin typeface="Calibri" panose="020F0502020204030204" pitchFamily="34" charset="0"/>
              </a:rPr>
              <a:t>Where should we allocate our resources? </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228600" y="228600"/>
            <a:ext cx="7772400" cy="762000"/>
          </a:xfrm>
        </p:spPr>
        <p:txBody>
          <a:bodyPr vert="horz" wrap="square" lIns="90488" tIns="44450" rIns="90488" bIns="44450" numCol="1" anchor="t" anchorCtr="0" compatLnSpc="1">
            <a:prstTxWarp prst="textNoShape">
              <a:avLst/>
            </a:prstTxWarp>
          </a:bodyPr>
          <a:lstStyle/>
          <a:p>
            <a:pPr eaLnBrk="1" hangingPunct="1">
              <a:defRPr/>
            </a:pPr>
            <a:r>
              <a:rPr lang="en-US" sz="3600" dirty="0">
                <a:latin typeface="Calibri" panose="020F0502020204030204" pitchFamily="34" charset="0"/>
              </a:rPr>
              <a:t>The Various Tools in our Toolbox</a:t>
            </a:r>
          </a:p>
        </p:txBody>
      </p:sp>
      <p:sp>
        <p:nvSpPr>
          <p:cNvPr id="9219" name="Rectangle 3"/>
          <p:cNvSpPr>
            <a:spLocks noGrp="1" noChangeArrowheads="1"/>
          </p:cNvSpPr>
          <p:nvPr>
            <p:ph type="body" idx="1"/>
          </p:nvPr>
        </p:nvSpPr>
        <p:spPr>
          <a:xfrm>
            <a:off x="228600" y="1339797"/>
            <a:ext cx="11506200" cy="5146537"/>
          </a:xfrm>
          <a:noFill/>
        </p:spPr>
        <p:txBody>
          <a:bodyPr vert="horz" wrap="square" lIns="90488" tIns="44450" rIns="90488" bIns="44450" numCol="1" anchor="t" anchorCtr="0" compatLnSpc="1">
            <a:prstTxWarp prst="textNoShape">
              <a:avLst/>
            </a:prstTxWarp>
            <a:spAutoFit/>
          </a:bodyPr>
          <a:lstStyle/>
          <a:p>
            <a:pPr marL="0" indent="0" eaLnBrk="1" hangingPunct="1">
              <a:spcAft>
                <a:spcPts val="600"/>
              </a:spcAft>
              <a:buNone/>
            </a:pPr>
            <a:r>
              <a:rPr lang="en-US" sz="2700" b="1" dirty="0">
                <a:solidFill>
                  <a:schemeClr val="tx1"/>
                </a:solidFill>
                <a:latin typeface="Calibri" panose="020F0502020204030204" pitchFamily="34" charset="0"/>
              </a:rPr>
              <a:t>Quantitative Research</a:t>
            </a:r>
          </a:p>
          <a:p>
            <a:pPr lvl="1" eaLnBrk="1" hangingPunct="1"/>
            <a:r>
              <a:rPr lang="en-US" sz="2400" dirty="0">
                <a:solidFill>
                  <a:schemeClr val="tx1"/>
                </a:solidFill>
                <a:latin typeface="Calibri" panose="020F0502020204030204" pitchFamily="34" charset="0"/>
              </a:rPr>
              <a:t>Benchmark surveys: determining the roadmap of a campaign</a:t>
            </a:r>
          </a:p>
          <a:p>
            <a:pPr lvl="1" eaLnBrk="1" hangingPunct="1"/>
            <a:r>
              <a:rPr lang="en-US" sz="2400" dirty="0">
                <a:solidFill>
                  <a:schemeClr val="tx1"/>
                </a:solidFill>
                <a:latin typeface="Calibri" panose="020F0502020204030204" pitchFamily="34" charset="0"/>
              </a:rPr>
              <a:t>Tracking and brushfire surveys: providing course corrections</a:t>
            </a:r>
          </a:p>
          <a:p>
            <a:pPr lvl="1" eaLnBrk="1" hangingPunct="1"/>
            <a:r>
              <a:rPr lang="en-US" sz="2400" dirty="0">
                <a:solidFill>
                  <a:schemeClr val="tx1"/>
                </a:solidFill>
                <a:latin typeface="Calibri" panose="020F0502020204030204" pitchFamily="34" charset="0"/>
              </a:rPr>
              <a:t>Modeling and microtargeting: targeting at the individual level</a:t>
            </a:r>
          </a:p>
          <a:p>
            <a:pPr lvl="1" eaLnBrk="1" hangingPunct="1"/>
            <a:r>
              <a:rPr lang="en-US" sz="2400" dirty="0">
                <a:solidFill>
                  <a:schemeClr val="tx1"/>
                </a:solidFill>
                <a:latin typeface="Calibri" panose="020F0502020204030204" pitchFamily="34" charset="0"/>
              </a:rPr>
              <a:t>Ad testing: understanding which ad(s) move which voters the most</a:t>
            </a:r>
          </a:p>
          <a:p>
            <a:pPr marL="0" indent="0" eaLnBrk="1" hangingPunct="1">
              <a:buNone/>
            </a:pPr>
            <a:endParaRPr lang="en-US" sz="800" dirty="0">
              <a:solidFill>
                <a:schemeClr val="tx1"/>
              </a:solidFill>
              <a:latin typeface="Calibri" panose="020F0502020204030204" pitchFamily="34" charset="0"/>
            </a:endParaRPr>
          </a:p>
          <a:p>
            <a:pPr marL="0" indent="0" eaLnBrk="1" hangingPunct="1">
              <a:spcAft>
                <a:spcPts val="600"/>
              </a:spcAft>
              <a:buNone/>
            </a:pPr>
            <a:r>
              <a:rPr lang="en-US" sz="2700" b="1" dirty="0">
                <a:solidFill>
                  <a:schemeClr val="tx1"/>
                </a:solidFill>
                <a:latin typeface="Calibri" panose="020F0502020204030204" pitchFamily="34" charset="0"/>
              </a:rPr>
              <a:t>Qualitative Research</a:t>
            </a:r>
          </a:p>
          <a:p>
            <a:pPr lvl="1" eaLnBrk="1" hangingPunct="1"/>
            <a:r>
              <a:rPr lang="en-US" sz="2400" dirty="0">
                <a:solidFill>
                  <a:schemeClr val="tx1"/>
                </a:solidFill>
                <a:latin typeface="Calibri" panose="020F0502020204030204" pitchFamily="34" charset="0"/>
              </a:rPr>
              <a:t>The purpose: to get a textured understanding of the attitudes and value that will drive voters’ decisions</a:t>
            </a:r>
          </a:p>
          <a:p>
            <a:pPr lvl="1" eaLnBrk="1" hangingPunct="1"/>
            <a:r>
              <a:rPr lang="en-US" sz="2400" dirty="0">
                <a:solidFill>
                  <a:schemeClr val="tx1"/>
                </a:solidFill>
                <a:latin typeface="Calibri" panose="020F0502020204030204" pitchFamily="34" charset="0"/>
              </a:rPr>
              <a:t>Focus groups: Real-time, in-person or online discussions with 6-8 people at a time </a:t>
            </a:r>
          </a:p>
          <a:p>
            <a:pPr lvl="1" eaLnBrk="1" hangingPunct="1"/>
            <a:r>
              <a:rPr lang="en-US" sz="2400" dirty="0">
                <a:solidFill>
                  <a:schemeClr val="tx1"/>
                </a:solidFill>
                <a:latin typeface="Calibri" panose="020F0502020204030204" pitchFamily="34" charset="0"/>
              </a:rPr>
              <a:t>Qual boards: Online discussion boards where 20-25 voters interact with each other and a moderator over three to five days.</a:t>
            </a:r>
          </a:p>
        </p:txBody>
      </p:sp>
    </p:spTree>
    <p:extLst>
      <p:ext uri="{BB962C8B-B14F-4D97-AF65-F5344CB8AC3E}">
        <p14:creationId xmlns:p14="http://schemas.microsoft.com/office/powerpoint/2010/main" val="417355536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228600" y="228600"/>
            <a:ext cx="7772400" cy="762000"/>
          </a:xfrm>
        </p:spPr>
        <p:txBody>
          <a:bodyPr vert="horz" wrap="square" lIns="90488" tIns="44450" rIns="90488" bIns="44450" numCol="1" anchor="t" anchorCtr="0" compatLnSpc="1">
            <a:prstTxWarp prst="textNoShape">
              <a:avLst/>
            </a:prstTxWarp>
          </a:bodyPr>
          <a:lstStyle/>
          <a:p>
            <a:pPr eaLnBrk="1" hangingPunct="1">
              <a:defRPr/>
            </a:pPr>
            <a:r>
              <a:rPr lang="en-US" sz="3600" dirty="0">
                <a:latin typeface="Calibri" panose="020F0502020204030204" pitchFamily="34" charset="0"/>
              </a:rPr>
              <a:t>Quantitative Methodology</a:t>
            </a:r>
          </a:p>
        </p:txBody>
      </p:sp>
      <p:sp>
        <p:nvSpPr>
          <p:cNvPr id="9219" name="Rectangle 3"/>
          <p:cNvSpPr>
            <a:spLocks noGrp="1" noChangeArrowheads="1"/>
          </p:cNvSpPr>
          <p:nvPr>
            <p:ph type="body" idx="1"/>
          </p:nvPr>
        </p:nvSpPr>
        <p:spPr>
          <a:xfrm>
            <a:off x="228600" y="1339797"/>
            <a:ext cx="11506200" cy="5038815"/>
          </a:xfrm>
          <a:noFill/>
        </p:spPr>
        <p:txBody>
          <a:bodyPr vert="horz" wrap="square" lIns="90488" tIns="44450" rIns="90488" bIns="44450" numCol="1" anchor="t" anchorCtr="0" compatLnSpc="1">
            <a:prstTxWarp prst="textNoShape">
              <a:avLst/>
            </a:prstTxWarp>
            <a:spAutoFit/>
          </a:bodyPr>
          <a:lstStyle/>
          <a:p>
            <a:pPr marL="0" indent="0" eaLnBrk="1" hangingPunct="1">
              <a:spcAft>
                <a:spcPts val="600"/>
              </a:spcAft>
              <a:buNone/>
            </a:pPr>
            <a:r>
              <a:rPr lang="en-US" sz="2600" b="1" dirty="0">
                <a:solidFill>
                  <a:schemeClr val="tx1"/>
                </a:solidFill>
                <a:latin typeface="Calibri" panose="020F0502020204030204" pitchFamily="34" charset="0"/>
              </a:rPr>
              <a:t>Methodologies</a:t>
            </a:r>
          </a:p>
          <a:p>
            <a:pPr lvl="1" eaLnBrk="1" hangingPunct="1"/>
            <a:r>
              <a:rPr lang="en-US" sz="2300" dirty="0">
                <a:solidFill>
                  <a:schemeClr val="tx1"/>
                </a:solidFill>
                <a:latin typeface="Calibri" panose="020F0502020204030204" pitchFamily="34" charset="0"/>
              </a:rPr>
              <a:t>Phone interviews (landline and cell) using sample pulled from the voter file</a:t>
            </a:r>
          </a:p>
          <a:p>
            <a:pPr lvl="1" eaLnBrk="1" hangingPunct="1"/>
            <a:r>
              <a:rPr lang="en-US" sz="2300" dirty="0">
                <a:solidFill>
                  <a:schemeClr val="tx1"/>
                </a:solidFill>
                <a:latin typeface="Calibri" panose="020F0502020204030204" pitchFamily="34" charset="0"/>
              </a:rPr>
              <a:t>Text-to-web interviews using sample pulled from the voter file</a:t>
            </a:r>
          </a:p>
          <a:p>
            <a:pPr lvl="1" eaLnBrk="1" hangingPunct="1"/>
            <a:r>
              <a:rPr lang="en-US" sz="2300" dirty="0">
                <a:solidFill>
                  <a:schemeClr val="tx1"/>
                </a:solidFill>
                <a:latin typeface="Calibri" panose="020F0502020204030204" pitchFamily="34" charset="0"/>
              </a:rPr>
              <a:t>Online interviews using various panel vendors</a:t>
            </a:r>
          </a:p>
          <a:p>
            <a:pPr lvl="2" eaLnBrk="1" hangingPunct="1"/>
            <a:r>
              <a:rPr lang="en-US" sz="2100" dirty="0">
                <a:solidFill>
                  <a:schemeClr val="tx1"/>
                </a:solidFill>
                <a:latin typeface="Calibri" panose="020F0502020204030204" pitchFamily="34" charset="0"/>
              </a:rPr>
              <a:t>Probability vs. non-probability</a:t>
            </a:r>
          </a:p>
          <a:p>
            <a:pPr lvl="2" eaLnBrk="1" hangingPunct="1"/>
            <a:r>
              <a:rPr lang="en-US" sz="2100" dirty="0">
                <a:solidFill>
                  <a:schemeClr val="tx1"/>
                </a:solidFill>
                <a:latin typeface="Calibri" panose="020F0502020204030204" pitchFamily="34" charset="0"/>
              </a:rPr>
              <a:t>Matched to the file, pseudo-matched, or unmatched</a:t>
            </a:r>
          </a:p>
          <a:p>
            <a:pPr lvl="1" eaLnBrk="1" hangingPunct="1"/>
            <a:r>
              <a:rPr lang="en-US" sz="2300" dirty="0">
                <a:solidFill>
                  <a:schemeClr val="tx1"/>
                </a:solidFill>
                <a:latin typeface="Calibri" panose="020F0502020204030204" pitchFamily="34" charset="0"/>
              </a:rPr>
              <a:t>These days, we are usually using a combinations of two or more of these</a:t>
            </a:r>
          </a:p>
          <a:p>
            <a:pPr marL="0" indent="0" eaLnBrk="1" hangingPunct="1">
              <a:buNone/>
            </a:pPr>
            <a:endParaRPr lang="en-US" sz="800" dirty="0">
              <a:solidFill>
                <a:schemeClr val="tx1"/>
              </a:solidFill>
              <a:latin typeface="Calibri" panose="020F0502020204030204" pitchFamily="34" charset="0"/>
            </a:endParaRPr>
          </a:p>
          <a:p>
            <a:pPr marL="0" indent="0" eaLnBrk="1" hangingPunct="1">
              <a:spcAft>
                <a:spcPts val="600"/>
              </a:spcAft>
              <a:buNone/>
            </a:pPr>
            <a:r>
              <a:rPr lang="en-US" sz="2600" b="1" dirty="0">
                <a:solidFill>
                  <a:schemeClr val="tx1"/>
                </a:solidFill>
                <a:latin typeface="Calibri" panose="020F0502020204030204" pitchFamily="34" charset="0"/>
              </a:rPr>
              <a:t>Sampling frames</a:t>
            </a:r>
          </a:p>
          <a:p>
            <a:pPr lvl="1" eaLnBrk="1" hangingPunct="1"/>
            <a:r>
              <a:rPr lang="en-US" sz="2400" dirty="0">
                <a:solidFill>
                  <a:schemeClr val="tx1"/>
                </a:solidFill>
                <a:latin typeface="Calibri" panose="020F0502020204030204" pitchFamily="34" charset="0"/>
              </a:rPr>
              <a:t>Likely voters vs. Registered voters vs. Something else</a:t>
            </a:r>
          </a:p>
          <a:p>
            <a:pPr lvl="1" eaLnBrk="1" hangingPunct="1"/>
            <a:r>
              <a:rPr lang="en-US" sz="2400" dirty="0">
                <a:solidFill>
                  <a:schemeClr val="tx1"/>
                </a:solidFill>
                <a:latin typeface="Calibri" panose="020F0502020204030204" pitchFamily="34" charset="0"/>
              </a:rPr>
              <a:t>How we determine who is a likely voter</a:t>
            </a:r>
          </a:p>
          <a:p>
            <a:pPr lvl="2" eaLnBrk="1" hangingPunct="1"/>
            <a:r>
              <a:rPr lang="en-US" sz="2200" dirty="0">
                <a:solidFill>
                  <a:schemeClr val="tx1"/>
                </a:solidFill>
                <a:latin typeface="Calibri" panose="020F0502020204030204" pitchFamily="34" charset="0"/>
              </a:rPr>
              <a:t>Using vote history vs. PPS sampling using turnout scores</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0310464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p:nvPr/>
        </p:nvCxnSpPr>
        <p:spPr>
          <a:xfrm>
            <a:off x="4343400" y="3194225"/>
            <a:ext cx="0" cy="457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itle 12"/>
          <p:cNvSpPr>
            <a:spLocks noGrp="1"/>
          </p:cNvSpPr>
          <p:nvPr>
            <p:ph type="title"/>
          </p:nvPr>
        </p:nvSpPr>
        <p:spPr>
          <a:xfrm>
            <a:off x="188052" y="13504"/>
            <a:ext cx="8458200" cy="889208"/>
          </a:xfrm>
        </p:spPr>
        <p:txBody>
          <a:bodyPr>
            <a:normAutofit/>
          </a:bodyPr>
          <a:lstStyle/>
          <a:p>
            <a:r>
              <a:rPr lang="en-US" sz="3600" dirty="0">
                <a:latin typeface="Calibri" panose="020F0502020204030204" pitchFamily="34" charset="0"/>
              </a:rPr>
              <a:t>Typical Political Benchmark Survey Structure</a:t>
            </a:r>
          </a:p>
        </p:txBody>
      </p:sp>
      <p:sp>
        <p:nvSpPr>
          <p:cNvPr id="2" name="BainBulletsConfiguration" hidden="1"/>
          <p:cNvSpPr txBox="1"/>
          <p:nvPr/>
        </p:nvSpPr>
        <p:spPr>
          <a:xfrm>
            <a:off x="1536700" y="12700"/>
            <a:ext cx="8890000" cy="1270000"/>
          </a:xfrm>
          <a:prstGeom prst="rect">
            <a:avLst/>
          </a:prstGeom>
          <a:ln>
            <a:noFill/>
          </a:ln>
        </p:spPr>
        <p:txBody>
          <a:bodyPr vert="horz" wrap="square" lIns="0" tIns="0" rIns="0" bIns="0" rtlCol="0" anchor="t" anchorCtr="0">
            <a:noAutofit/>
          </a:bodyPr>
          <a:lstStyle/>
          <a:p>
            <a:endParaRPr lang="en-US" sz="100" dirty="0">
              <a:solidFill>
                <a:srgbClr val="FFFFFF"/>
              </a:solidFill>
            </a:endParaRPr>
          </a:p>
        </p:txBody>
      </p:sp>
      <p:sp>
        <p:nvSpPr>
          <p:cNvPr id="4" name="Rectangle 3"/>
          <p:cNvSpPr/>
          <p:nvPr/>
        </p:nvSpPr>
        <p:spPr>
          <a:xfrm>
            <a:off x="3698015" y="1295198"/>
            <a:ext cx="1438275" cy="307777"/>
          </a:xfrm>
          <a:prstGeom prst="rect">
            <a:avLst/>
          </a:prstGeom>
          <a:ln w="38100">
            <a:solidFill>
              <a:srgbClr val="BFBFBF"/>
            </a:solidFill>
          </a:ln>
        </p:spPr>
        <p:txBody>
          <a:bodyPr wrap="square">
            <a:spAutoFit/>
          </a:bodyPr>
          <a:lstStyle/>
          <a:p>
            <a:pPr lvl="0" algn="ctr"/>
            <a:r>
              <a:rPr lang="en-US" sz="1400" b="1">
                <a:solidFill>
                  <a:srgbClr val="C00000"/>
                </a:solidFill>
                <a:latin typeface="Calibri" panose="020F0502020204030204" pitchFamily="34" charset="0"/>
              </a:rPr>
              <a:t>SCREENERS</a:t>
            </a:r>
            <a:endParaRPr lang="en-US" sz="1600" b="1" dirty="0">
              <a:solidFill>
                <a:srgbClr val="C00000"/>
              </a:solidFill>
              <a:latin typeface="Calibri" panose="020F0502020204030204" pitchFamily="34" charset="0"/>
            </a:endParaRPr>
          </a:p>
        </p:txBody>
      </p:sp>
      <p:sp>
        <p:nvSpPr>
          <p:cNvPr id="15" name="Rectangle 14"/>
          <p:cNvSpPr/>
          <p:nvPr/>
        </p:nvSpPr>
        <p:spPr>
          <a:xfrm>
            <a:off x="3698014" y="5208362"/>
            <a:ext cx="1447800" cy="306756"/>
          </a:xfrm>
          <a:prstGeom prst="rect">
            <a:avLst/>
          </a:prstGeom>
          <a:solidFill>
            <a:schemeClr val="bg1"/>
          </a:solidFill>
          <a:ln w="38100">
            <a:solidFill>
              <a:srgbClr val="BFBFBF"/>
            </a:solidFill>
          </a:ln>
        </p:spPr>
        <p:txBody>
          <a:bodyPr wrap="square">
            <a:spAutoFit/>
          </a:bodyPr>
          <a:lstStyle/>
          <a:p>
            <a:pPr lvl="0" algn="ctr"/>
            <a:r>
              <a:rPr lang="en-US" sz="1400" b="1" dirty="0">
                <a:solidFill>
                  <a:srgbClr val="EF7622"/>
                </a:solidFill>
                <a:latin typeface="Calibri" panose="020F0502020204030204" pitchFamily="34" charset="0"/>
              </a:rPr>
              <a:t>INITIAL VOTE</a:t>
            </a:r>
          </a:p>
        </p:txBody>
      </p:sp>
      <p:sp>
        <p:nvSpPr>
          <p:cNvPr id="10" name="Rectangle 9"/>
          <p:cNvSpPr/>
          <p:nvPr/>
        </p:nvSpPr>
        <p:spPr>
          <a:xfrm>
            <a:off x="3126685" y="3724911"/>
            <a:ext cx="2526349" cy="954107"/>
          </a:xfrm>
          <a:prstGeom prst="rect">
            <a:avLst/>
          </a:prstGeom>
          <a:solidFill>
            <a:schemeClr val="bg1"/>
          </a:solidFill>
          <a:ln w="38100">
            <a:solidFill>
              <a:srgbClr val="BFBFBF"/>
            </a:solidFill>
          </a:ln>
        </p:spPr>
        <p:txBody>
          <a:bodyPr wrap="square">
            <a:spAutoFit/>
          </a:bodyPr>
          <a:lstStyle/>
          <a:p>
            <a:pPr lvl="0" algn="ctr"/>
            <a:r>
              <a:rPr lang="en-US" sz="1400" b="1" dirty="0">
                <a:solidFill>
                  <a:srgbClr val="0784C1"/>
                </a:solidFill>
                <a:latin typeface="Calibri" panose="020F0502020204030204" pitchFamily="34" charset="0"/>
              </a:rPr>
              <a:t>POLITICAL ENVIRONMENT</a:t>
            </a:r>
          </a:p>
          <a:p>
            <a:pPr lvl="0" algn="ctr"/>
            <a:r>
              <a:rPr lang="en-US" sz="1400" dirty="0">
                <a:latin typeface="Calibri" panose="020F0502020204030204" pitchFamily="34" charset="0"/>
              </a:rPr>
              <a:t>Right direction/Wrong track</a:t>
            </a:r>
          </a:p>
          <a:p>
            <a:pPr lvl="0" algn="ctr"/>
            <a:r>
              <a:rPr lang="en-US" sz="1400" dirty="0">
                <a:latin typeface="Calibri" panose="020F0502020204030204" pitchFamily="34" charset="0"/>
              </a:rPr>
              <a:t>Favorability Battery</a:t>
            </a:r>
          </a:p>
          <a:p>
            <a:pPr lvl="0" algn="ctr"/>
            <a:r>
              <a:rPr lang="en-US" sz="1400" dirty="0">
                <a:latin typeface="Calibri" panose="020F0502020204030204" pitchFamily="34" charset="0"/>
              </a:rPr>
              <a:t>Most Important Issue Battery</a:t>
            </a:r>
          </a:p>
        </p:txBody>
      </p:sp>
      <p:pic>
        <p:nvPicPr>
          <p:cNvPr id="7" name="Picture 6"/>
          <p:cNvPicPr>
            <a:picLocks noChangeAspect="1"/>
          </p:cNvPicPr>
          <p:nvPr/>
        </p:nvPicPr>
        <p:blipFill>
          <a:blip r:embed="rId3"/>
          <a:stretch>
            <a:fillRect/>
          </a:stretch>
        </p:blipFill>
        <p:spPr>
          <a:xfrm>
            <a:off x="2530164" y="1615021"/>
            <a:ext cx="3719390" cy="1544747"/>
          </a:xfrm>
          <a:prstGeom prst="rect">
            <a:avLst/>
          </a:prstGeom>
          <a:ln w="38100">
            <a:solidFill>
              <a:schemeClr val="bg1">
                <a:lumMod val="75000"/>
              </a:schemeClr>
            </a:solidFill>
          </a:ln>
        </p:spPr>
      </p:pic>
      <p:cxnSp>
        <p:nvCxnSpPr>
          <p:cNvPr id="29" name="Straight Arrow Connector 28"/>
          <p:cNvCxnSpPr/>
          <p:nvPr/>
        </p:nvCxnSpPr>
        <p:spPr>
          <a:xfrm>
            <a:off x="4389858" y="4679017"/>
            <a:ext cx="0" cy="457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4"/>
          <a:stretch>
            <a:fillRect/>
          </a:stretch>
        </p:blipFill>
        <p:spPr>
          <a:xfrm>
            <a:off x="2594274" y="5527165"/>
            <a:ext cx="3655280" cy="719193"/>
          </a:xfrm>
          <a:prstGeom prst="rect">
            <a:avLst/>
          </a:prstGeom>
          <a:ln w="38100">
            <a:solidFill>
              <a:schemeClr val="bg1">
                <a:lumMod val="75000"/>
              </a:schemeClr>
            </a:solidFill>
          </a:ln>
        </p:spPr>
      </p:pic>
      <p:sp>
        <p:nvSpPr>
          <p:cNvPr id="32" name="Bent-Up Arrow 31"/>
          <p:cNvSpPr/>
          <p:nvPr/>
        </p:nvSpPr>
        <p:spPr bwMode="auto">
          <a:xfrm>
            <a:off x="6288228" y="5306475"/>
            <a:ext cx="684645" cy="700555"/>
          </a:xfrm>
          <a:prstGeom prst="bentUpArrow">
            <a:avLst>
              <a:gd name="adj1" fmla="val 25000"/>
              <a:gd name="adj2" fmla="val 25885"/>
              <a:gd name="adj3" fmla="val 25000"/>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ea typeface="ＭＳ Ｐゴシック" pitchFamily="64" charset="-128"/>
            </a:endParaRPr>
          </a:p>
        </p:txBody>
      </p:sp>
      <p:sp>
        <p:nvSpPr>
          <p:cNvPr id="41" name="Rectangle 40"/>
          <p:cNvSpPr/>
          <p:nvPr/>
        </p:nvSpPr>
        <p:spPr>
          <a:xfrm>
            <a:off x="7781708" y="5152587"/>
            <a:ext cx="1631438" cy="307777"/>
          </a:xfrm>
          <a:prstGeom prst="rect">
            <a:avLst/>
          </a:prstGeom>
          <a:solidFill>
            <a:schemeClr val="bg1"/>
          </a:solidFill>
          <a:ln w="38100">
            <a:solidFill>
              <a:srgbClr val="BFBFBF"/>
            </a:solidFill>
          </a:ln>
        </p:spPr>
        <p:txBody>
          <a:bodyPr wrap="square">
            <a:spAutoFit/>
          </a:bodyPr>
          <a:lstStyle/>
          <a:p>
            <a:pPr lvl="0" algn="ctr"/>
            <a:r>
              <a:rPr lang="en-US" sz="1400" b="1" dirty="0">
                <a:solidFill>
                  <a:srgbClr val="EF7622"/>
                </a:solidFill>
                <a:latin typeface="Calibri" panose="020F0502020204030204" pitchFamily="34" charset="0"/>
              </a:rPr>
              <a:t>FINAL  VOTE</a:t>
            </a:r>
          </a:p>
        </p:txBody>
      </p:sp>
      <p:sp>
        <p:nvSpPr>
          <p:cNvPr id="45" name="Rectangle 44"/>
          <p:cNvSpPr/>
          <p:nvPr/>
        </p:nvSpPr>
        <p:spPr>
          <a:xfrm>
            <a:off x="7781708" y="5926367"/>
            <a:ext cx="1631438" cy="319991"/>
          </a:xfrm>
          <a:prstGeom prst="rect">
            <a:avLst/>
          </a:prstGeom>
          <a:ln w="38100">
            <a:solidFill>
              <a:srgbClr val="BFBFBF"/>
            </a:solidFill>
          </a:ln>
        </p:spPr>
        <p:txBody>
          <a:bodyPr wrap="square">
            <a:spAutoFit/>
          </a:bodyPr>
          <a:lstStyle/>
          <a:p>
            <a:pPr lvl="0" algn="ctr"/>
            <a:r>
              <a:rPr lang="en-US" sz="1400" b="1" dirty="0">
                <a:solidFill>
                  <a:srgbClr val="C00000"/>
                </a:solidFill>
                <a:latin typeface="Calibri" panose="020F0502020204030204" pitchFamily="34" charset="0"/>
              </a:rPr>
              <a:t>DEMOGRAPHICS</a:t>
            </a:r>
            <a:endParaRPr lang="en-US" sz="1600" b="1" dirty="0">
              <a:solidFill>
                <a:srgbClr val="C00000"/>
              </a:solidFill>
              <a:latin typeface="Calibri" panose="020F0502020204030204" pitchFamily="34" charset="0"/>
            </a:endParaRPr>
          </a:p>
        </p:txBody>
      </p:sp>
      <p:sp>
        <p:nvSpPr>
          <p:cNvPr id="47" name="Rectangle 46"/>
          <p:cNvSpPr/>
          <p:nvPr/>
        </p:nvSpPr>
        <p:spPr>
          <a:xfrm>
            <a:off x="7182620" y="3551038"/>
            <a:ext cx="2829615" cy="1107996"/>
          </a:xfrm>
          <a:prstGeom prst="rect">
            <a:avLst/>
          </a:prstGeom>
          <a:solidFill>
            <a:schemeClr val="bg1"/>
          </a:solidFill>
          <a:ln w="38100">
            <a:solidFill>
              <a:srgbClr val="BFBFBF"/>
            </a:solidFill>
          </a:ln>
        </p:spPr>
        <p:txBody>
          <a:bodyPr wrap="square">
            <a:spAutoFit/>
          </a:bodyPr>
          <a:lstStyle/>
          <a:p>
            <a:pPr lvl="0" algn="ctr"/>
            <a:r>
              <a:rPr lang="en-US" sz="1400" b="1" dirty="0">
                <a:solidFill>
                  <a:srgbClr val="0784C1"/>
                </a:solidFill>
                <a:latin typeface="Calibri" panose="020F0502020204030204" pitchFamily="34" charset="0"/>
              </a:rPr>
              <a:t>MESSAGE TESTING</a:t>
            </a:r>
          </a:p>
          <a:p>
            <a:pPr lvl="0" algn="ctr"/>
            <a:r>
              <a:rPr lang="en-US" sz="1400" b="1" dirty="0">
                <a:solidFill>
                  <a:srgbClr val="37B921"/>
                </a:solidFill>
                <a:latin typeface="Calibri" panose="020F0502020204030204" pitchFamily="34" charset="0"/>
              </a:rPr>
              <a:t>Positive</a:t>
            </a:r>
            <a:r>
              <a:rPr lang="en-US" sz="1400" dirty="0">
                <a:latin typeface="Calibri" panose="020F0502020204030204" pitchFamily="34" charset="0"/>
              </a:rPr>
              <a:t>/</a:t>
            </a:r>
            <a:r>
              <a:rPr lang="en-US" sz="1400" b="1" dirty="0">
                <a:solidFill>
                  <a:srgbClr val="BD2E2B"/>
                </a:solidFill>
                <a:latin typeface="Calibri" panose="020F0502020204030204" pitchFamily="34" charset="0"/>
              </a:rPr>
              <a:t>Negative </a:t>
            </a:r>
            <a:r>
              <a:rPr lang="en-US" sz="1400" dirty="0">
                <a:solidFill>
                  <a:schemeClr val="accent4"/>
                </a:solidFill>
                <a:latin typeface="Calibri" panose="020F0502020204030204" pitchFamily="34" charset="0"/>
              </a:rPr>
              <a:t>Message Battery </a:t>
            </a:r>
            <a:r>
              <a:rPr lang="en-US" sz="1400" dirty="0">
                <a:solidFill>
                  <a:schemeClr val="accent4"/>
                </a:solidFill>
                <a:latin typeface="Calibri" panose="020F0502020204030204" pitchFamily="34" charset="0"/>
                <a:sym typeface="Wingdings" panose="05000000000000000000" pitchFamily="2" charset="2"/>
              </a:rPr>
              <a:t> </a:t>
            </a:r>
            <a:r>
              <a:rPr lang="en-US" sz="1200" dirty="0">
                <a:solidFill>
                  <a:schemeClr val="accent4"/>
                </a:solidFill>
                <a:latin typeface="Calibri" panose="020F0502020204030204" pitchFamily="34" charset="0"/>
                <a:sym typeface="Wingdings" panose="05000000000000000000" pitchFamily="2" charset="2"/>
              </a:rPr>
              <a:t>Ordering of messaging is meant to simulate the </a:t>
            </a:r>
            <a:r>
              <a:rPr lang="en-US" sz="1200" dirty="0">
                <a:solidFill>
                  <a:schemeClr val="accent4"/>
                </a:solidFill>
                <a:latin typeface="Calibri" panose="020F0502020204030204" pitchFamily="34" charset="0"/>
              </a:rPr>
              <a:t>likely communications environment of the race</a:t>
            </a:r>
          </a:p>
        </p:txBody>
      </p:sp>
      <p:sp>
        <p:nvSpPr>
          <p:cNvPr id="58" name="Rectangle 57"/>
          <p:cNvSpPr/>
          <p:nvPr/>
        </p:nvSpPr>
        <p:spPr>
          <a:xfrm>
            <a:off x="7716836" y="2683170"/>
            <a:ext cx="1631438" cy="307777"/>
          </a:xfrm>
          <a:prstGeom prst="rect">
            <a:avLst/>
          </a:prstGeom>
          <a:solidFill>
            <a:schemeClr val="bg1"/>
          </a:solidFill>
          <a:ln w="38100">
            <a:solidFill>
              <a:srgbClr val="BFBFBF"/>
            </a:solidFill>
          </a:ln>
        </p:spPr>
        <p:txBody>
          <a:bodyPr wrap="square">
            <a:spAutoFit/>
          </a:bodyPr>
          <a:lstStyle/>
          <a:p>
            <a:pPr lvl="0" algn="ctr"/>
            <a:r>
              <a:rPr lang="en-US" sz="1400" b="1" dirty="0">
                <a:solidFill>
                  <a:srgbClr val="EF7622"/>
                </a:solidFill>
                <a:latin typeface="Calibri" panose="020F0502020204030204" pitchFamily="34" charset="0"/>
              </a:rPr>
              <a:t>INFORMED VOTE</a:t>
            </a:r>
          </a:p>
        </p:txBody>
      </p:sp>
      <p:sp>
        <p:nvSpPr>
          <p:cNvPr id="59" name="Rectangle 58"/>
          <p:cNvSpPr/>
          <p:nvPr/>
        </p:nvSpPr>
        <p:spPr>
          <a:xfrm>
            <a:off x="7644606" y="1613645"/>
            <a:ext cx="1775899" cy="515526"/>
          </a:xfrm>
          <a:prstGeom prst="rect">
            <a:avLst/>
          </a:prstGeom>
          <a:solidFill>
            <a:schemeClr val="bg1"/>
          </a:solidFill>
          <a:ln w="38100">
            <a:solidFill>
              <a:srgbClr val="BFBFBF"/>
            </a:solidFill>
          </a:ln>
        </p:spPr>
        <p:txBody>
          <a:bodyPr wrap="square">
            <a:spAutoFit/>
          </a:bodyPr>
          <a:lstStyle/>
          <a:p>
            <a:pPr lvl="0" algn="ctr"/>
            <a:r>
              <a:rPr lang="en-US" sz="1350" b="1" dirty="0">
                <a:solidFill>
                  <a:srgbClr val="0784C1"/>
                </a:solidFill>
                <a:latin typeface="Calibri" panose="020F0502020204030204" pitchFamily="34" charset="0"/>
              </a:rPr>
              <a:t>CANDIDATE PROFILES</a:t>
            </a:r>
          </a:p>
          <a:p>
            <a:pPr lvl="0" algn="ctr"/>
            <a:r>
              <a:rPr lang="en-US" sz="1400" dirty="0">
                <a:latin typeface="Calibri" panose="020F0502020204030204" pitchFamily="34" charset="0"/>
              </a:rPr>
              <a:t>Intro to candidates</a:t>
            </a:r>
          </a:p>
        </p:txBody>
      </p:sp>
      <p:cxnSp>
        <p:nvCxnSpPr>
          <p:cNvPr id="65" name="Straight Arrow Connector 64"/>
          <p:cNvCxnSpPr/>
          <p:nvPr/>
        </p:nvCxnSpPr>
        <p:spPr>
          <a:xfrm>
            <a:off x="8536587" y="2990460"/>
            <a:ext cx="1" cy="3914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8533410" y="2133045"/>
            <a:ext cx="1" cy="3914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557483" y="4659034"/>
            <a:ext cx="1" cy="3914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8557483" y="5460363"/>
            <a:ext cx="1" cy="3914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52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152400" y="228600"/>
            <a:ext cx="7772400" cy="762000"/>
          </a:xfrm>
        </p:spPr>
        <p:txBody>
          <a:bodyPr vert="horz" wrap="square" lIns="90488" tIns="44450" rIns="90488" bIns="44450" numCol="1" anchor="t" anchorCtr="0" compatLnSpc="1">
            <a:prstTxWarp prst="textNoShape">
              <a:avLst/>
            </a:prstTxWarp>
          </a:bodyPr>
          <a:lstStyle/>
          <a:p>
            <a:pPr eaLnBrk="1" hangingPunct="1">
              <a:defRPr/>
            </a:pPr>
            <a:r>
              <a:rPr lang="en-US" sz="3600" dirty="0">
                <a:latin typeface="Calibri" panose="020F0502020204030204" pitchFamily="34" charset="0"/>
              </a:rPr>
              <a:t>Typical Deliverable Includes:</a:t>
            </a:r>
          </a:p>
        </p:txBody>
      </p:sp>
      <p:sp>
        <p:nvSpPr>
          <p:cNvPr id="9219" name="Rectangle 3"/>
          <p:cNvSpPr>
            <a:spLocks noGrp="1" noChangeArrowheads="1"/>
          </p:cNvSpPr>
          <p:nvPr>
            <p:ph type="body" idx="1"/>
          </p:nvPr>
        </p:nvSpPr>
        <p:spPr>
          <a:xfrm>
            <a:off x="381000" y="1372807"/>
            <a:ext cx="11353800" cy="5180393"/>
          </a:xfrm>
          <a:noFill/>
        </p:spPr>
        <p:txBody>
          <a:bodyPr vert="horz" wrap="square" lIns="90488" tIns="44450" rIns="90488" bIns="44450" numCol="1" anchor="t" anchorCtr="0" compatLnSpc="1">
            <a:prstTxWarp prst="textNoShape">
              <a:avLst/>
            </a:prstTxWarp>
            <a:spAutoFit/>
          </a:bodyPr>
          <a:lstStyle/>
          <a:p>
            <a:pPr indent="-285750" eaLnBrk="1" hangingPunct="1"/>
            <a:r>
              <a:rPr lang="en-US" sz="2400" dirty="0">
                <a:solidFill>
                  <a:schemeClr val="tx1"/>
                </a:solidFill>
                <a:latin typeface="Calibri" panose="020F0502020204030204" pitchFamily="34" charset="0"/>
              </a:rPr>
              <a:t>In-depth analysis of the state of the race as it is now</a:t>
            </a:r>
          </a:p>
          <a:p>
            <a:pPr lvl="1" eaLnBrk="1" hangingPunct="1"/>
            <a:r>
              <a:rPr lang="en-US" sz="2200" dirty="0">
                <a:solidFill>
                  <a:schemeClr val="tx1"/>
                </a:solidFill>
                <a:latin typeface="Calibri" panose="020F0502020204030204" pitchFamily="34" charset="0"/>
              </a:rPr>
              <a:t>The political environment, strength of the candidates, where the vote stands among key demographic groups</a:t>
            </a:r>
          </a:p>
          <a:p>
            <a:pPr indent="-285750" eaLnBrk="1" hangingPunct="1"/>
            <a:r>
              <a:rPr lang="en-US" sz="2400" dirty="0">
                <a:solidFill>
                  <a:schemeClr val="tx1"/>
                </a:solidFill>
                <a:latin typeface="Calibri" panose="020F0502020204030204" pitchFamily="34" charset="0"/>
              </a:rPr>
              <a:t>Simulation of how the race moves under messaging</a:t>
            </a:r>
          </a:p>
          <a:p>
            <a:pPr lvl="1" eaLnBrk="1" hangingPunct="1"/>
            <a:r>
              <a:rPr lang="en-US" sz="2200" dirty="0">
                <a:solidFill>
                  <a:schemeClr val="tx1"/>
                </a:solidFill>
                <a:latin typeface="Calibri" panose="020F0502020204030204" pitchFamily="34" charset="0"/>
              </a:rPr>
              <a:t>One we engage, how does the race move. Is positive or negative message most effective. Which groups move and which don’t.</a:t>
            </a:r>
          </a:p>
          <a:p>
            <a:pPr indent="-285750" eaLnBrk="1" hangingPunct="1"/>
            <a:r>
              <a:rPr lang="en-US" sz="2400" dirty="0">
                <a:solidFill>
                  <a:schemeClr val="tx1"/>
                </a:solidFill>
                <a:latin typeface="Calibri" panose="020F0502020204030204" pitchFamily="34" charset="0"/>
              </a:rPr>
              <a:t>Recommendations on message</a:t>
            </a:r>
          </a:p>
          <a:p>
            <a:pPr lvl="1" eaLnBrk="1" hangingPunct="1"/>
            <a:r>
              <a:rPr lang="en-US" sz="2200" dirty="0">
                <a:solidFill>
                  <a:schemeClr val="tx1"/>
                </a:solidFill>
                <a:latin typeface="Calibri" panose="020F0502020204030204" pitchFamily="34" charset="0"/>
              </a:rPr>
              <a:t>What are the combinations of profile and message that we believe will resonate the strongest with the most important targets.</a:t>
            </a:r>
          </a:p>
          <a:p>
            <a:pPr lvl="1" eaLnBrk="1" hangingPunct="1"/>
            <a:r>
              <a:rPr lang="en-US" sz="2200" dirty="0">
                <a:solidFill>
                  <a:schemeClr val="tx1"/>
                </a:solidFill>
                <a:latin typeface="Calibri" panose="020F0502020204030204" pitchFamily="34" charset="0"/>
              </a:rPr>
              <a:t>Not just which messages score best, but how do all of the data fit together to tell the strongest over-arching story.</a:t>
            </a:r>
          </a:p>
          <a:p>
            <a:pPr indent="-285750" eaLnBrk="1" hangingPunct="1"/>
            <a:r>
              <a:rPr lang="en-US" sz="2400" dirty="0">
                <a:solidFill>
                  <a:schemeClr val="tx1"/>
                </a:solidFill>
                <a:latin typeface="Calibri" panose="020F0502020204030204" pitchFamily="34" charset="0"/>
              </a:rPr>
              <a:t>Targeting recommendations</a:t>
            </a:r>
          </a:p>
          <a:p>
            <a:pPr lvl="1" eaLnBrk="1" hangingPunct="1"/>
            <a:r>
              <a:rPr lang="en-US" sz="2200" dirty="0">
                <a:solidFill>
                  <a:schemeClr val="tx1"/>
                </a:solidFill>
                <a:latin typeface="Calibri" panose="020F0502020204030204" pitchFamily="34" charset="0"/>
              </a:rPr>
              <a:t>Who are the most important voters to talk to</a:t>
            </a:r>
          </a:p>
        </p:txBody>
      </p:sp>
    </p:spTree>
    <p:extLst>
      <p:ext uri="{BB962C8B-B14F-4D97-AF65-F5344CB8AC3E}">
        <p14:creationId xmlns:p14="http://schemas.microsoft.com/office/powerpoint/2010/main" val="1553099072"/>
      </p:ext>
    </p:extLst>
  </p:cSld>
  <p:clrMapOvr>
    <a:masterClrMapping/>
  </p:clrMapOvr>
  <p:transition advClick="0"/>
</p:sld>
</file>

<file path=ppt/theme/theme1.xml><?xml version="1.0" encoding="utf-8"?>
<a:theme xmlns:a="http://schemas.openxmlformats.org/drawingml/2006/main" name="Blank Presentation">
  <a:themeElements>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clrMap bg1="lt1" tx1="dk1" bg2="lt2" tx2="dk2" accent1="accent1" accent2="accent2" accent3="accent3" accent4="accent4" accent5="accent5" accent6="accent6" hlink="hlink" folHlink="folHlink"/>
    </a:extraClrScheme>
    <a:extraClrScheme>
      <a:clrScheme name="Blank Presentation 14">
        <a:dk1>
          <a:srgbClr val="8E3438"/>
        </a:dk1>
        <a:lt1>
          <a:srgbClr val="FFFFFF"/>
        </a:lt1>
        <a:dk2>
          <a:srgbClr val="51626F"/>
        </a:dk2>
        <a:lt2>
          <a:srgbClr val="8996A0"/>
        </a:lt2>
        <a:accent1>
          <a:srgbClr val="0089C4"/>
        </a:accent1>
        <a:accent2>
          <a:srgbClr val="004165"/>
        </a:accent2>
        <a:accent3>
          <a:srgbClr val="FFFFFF"/>
        </a:accent3>
        <a:accent4>
          <a:srgbClr val="782B2E"/>
        </a:accent4>
        <a:accent5>
          <a:srgbClr val="AAC4DE"/>
        </a:accent5>
        <a:accent6>
          <a:srgbClr val="003A5B"/>
        </a:accent6>
        <a:hlink>
          <a:srgbClr val="E98300"/>
        </a:hlink>
        <a:folHlink>
          <a:srgbClr val="D1D3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24533</TotalTime>
  <Words>2845</Words>
  <Application>Microsoft Macintosh PowerPoint</Application>
  <PresentationFormat>Widescreen</PresentationFormat>
  <Paragraphs>472</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Montserrat</vt:lpstr>
      <vt:lpstr>Times</vt:lpstr>
      <vt:lpstr>Wingdings</vt:lpstr>
      <vt:lpstr>Blank Presentation</vt:lpstr>
      <vt:lpstr>Political Polling 101</vt:lpstr>
      <vt:lpstr>A Bit About Me</vt:lpstr>
      <vt:lpstr>What it Takes to be a Good Political Pollster </vt:lpstr>
      <vt:lpstr>Strategic Research in Political Elections </vt:lpstr>
      <vt:lpstr>Goals of Strategic Electoral Polling</vt:lpstr>
      <vt:lpstr>The Various Tools in our Toolbox</vt:lpstr>
      <vt:lpstr>Quantitative Methodology</vt:lpstr>
      <vt:lpstr>Typical Political Benchmark Survey Structure</vt:lpstr>
      <vt:lpstr>Typical Deliverable Includes:</vt:lpstr>
      <vt:lpstr>Discussion Example: Jason Crow in 2018 (CO-6) </vt:lpstr>
      <vt:lpstr>Discussion Example: Jason Crow in 2018 (CO-6) </vt:lpstr>
      <vt:lpstr>Initial Ballot: Crow down 2 and under-performing the generic ballot more among voters of color and outside of Arapahoe County</vt:lpstr>
      <vt:lpstr>Balanced profiles moved Crow to double-digit lead, which expands with further messaging </vt:lpstr>
      <vt:lpstr>Crow’s profile moves Unaffiliated voters and GOP women, issues move Dems more. But no gains with voters of color</vt:lpstr>
      <vt:lpstr>Both profiles strong but PACs frame resonates most strongly with swing voters and gives Crow a larger lead on the informed ballot</vt:lpstr>
      <vt:lpstr>Issue messages on health care and guns resonate most with voters, followed closely by Pelosi, taxes and higher ed</vt:lpstr>
      <vt:lpstr>Initial Recommendations </vt:lpstr>
      <vt:lpstr>Recommended Language</vt:lpstr>
      <vt:lpstr>Where This All Leads: Our Intro Ad</vt:lpstr>
      <vt:lpstr>Polling Accuracy 2016 to 2024</vt:lpstr>
      <vt:lpstr>The industry has some misses in ‘16 and ‘20 but our work to correct for non-response bias paid off in very accurate polls in ’22 and ‘24</vt:lpstr>
    </vt:vector>
  </TitlesOfParts>
  <Company>Renegade Marketing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RMG RMG</dc:creator>
  <cp:lastModifiedBy>Dorothy</cp:lastModifiedBy>
  <cp:revision>1796</cp:revision>
  <cp:lastPrinted>2016-10-13T21:09:45Z</cp:lastPrinted>
  <dcterms:created xsi:type="dcterms:W3CDTF">2009-09-02T14:14:21Z</dcterms:created>
  <dcterms:modified xsi:type="dcterms:W3CDTF">2025-03-25T18:09:52Z</dcterms:modified>
</cp:coreProperties>
</file>