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76" r:id="rId2"/>
    <p:sldId id="278" r:id="rId3"/>
    <p:sldId id="358" r:id="rId4"/>
    <p:sldId id="326" r:id="rId5"/>
    <p:sldId id="449" r:id="rId6"/>
    <p:sldId id="332" r:id="rId7"/>
    <p:sldId id="279" r:id="rId8"/>
    <p:sldId id="426" r:id="rId9"/>
    <p:sldId id="422" r:id="rId10"/>
    <p:sldId id="442" r:id="rId11"/>
    <p:sldId id="447" r:id="rId12"/>
    <p:sldId id="443" r:id="rId13"/>
    <p:sldId id="382" r:id="rId14"/>
    <p:sldId id="295" r:id="rId15"/>
    <p:sldId id="438" r:id="rId16"/>
    <p:sldId id="439" r:id="rId17"/>
    <p:sldId id="289" r:id="rId18"/>
    <p:sldId id="337" r:id="rId19"/>
    <p:sldId id="440" r:id="rId20"/>
    <p:sldId id="419" r:id="rId21"/>
    <p:sldId id="273" r:id="rId22"/>
    <p:sldId id="446" r:id="rId23"/>
    <p:sldId id="345" r:id="rId2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19D56F7-C771-4E6B-BA02-3A6DABBA4635}">
          <p14:sldIdLst>
            <p14:sldId id="276"/>
            <p14:sldId id="278"/>
            <p14:sldId id="358"/>
            <p14:sldId id="326"/>
            <p14:sldId id="449"/>
            <p14:sldId id="332"/>
            <p14:sldId id="279"/>
            <p14:sldId id="426"/>
            <p14:sldId id="422"/>
            <p14:sldId id="442"/>
            <p14:sldId id="447"/>
            <p14:sldId id="443"/>
          </p14:sldIdLst>
        </p14:section>
        <p14:section name="Untitled Section" id="{97F95DF7-F069-4B9B-AB08-EC71A06836C8}">
          <p14:sldIdLst>
            <p14:sldId id="382"/>
            <p14:sldId id="295"/>
            <p14:sldId id="438"/>
            <p14:sldId id="439"/>
            <p14:sldId id="289"/>
            <p14:sldId id="337"/>
            <p14:sldId id="440"/>
            <p14:sldId id="419"/>
            <p14:sldId id="273"/>
            <p14:sldId id="446"/>
            <p14:sldId id="34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D08BC4A-A2F8-729D-97FB-9CE595F80888}" name="fsantana" initials="" userId="S::fsantana@uw.edu::4a4907b6-8427-4a05-b50b-70022870b1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726"/>
    <a:srgbClr val="16497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912" autoAdjust="0"/>
    <p:restoredTop sz="94362" autoAdjust="0"/>
  </p:normalViewPr>
  <p:slideViewPr>
    <p:cSldViewPr snapToGrid="0">
      <p:cViewPr varScale="1">
        <p:scale>
          <a:sx n="131" d="100"/>
          <a:sy n="131" d="100"/>
        </p:scale>
        <p:origin x="608" y="184"/>
      </p:cViewPr>
      <p:guideLst/>
    </p:cSldViewPr>
  </p:slideViewPr>
  <p:notesTextViewPr>
    <p:cViewPr>
      <p:scale>
        <a:sx n="1" d="1"/>
        <a:sy n="1" d="1"/>
      </p:scale>
      <p:origin x="0" y="0"/>
    </p:cViewPr>
  </p:notesTextViewPr>
  <p:sorterViewPr>
    <p:cViewPr varScale="1">
      <p:scale>
        <a:sx n="1" d="1"/>
        <a:sy n="1" d="1"/>
      </p:scale>
      <p:origin x="0" y="-2419"/>
    </p:cViewPr>
  </p:sorterViewPr>
  <p:notesViewPr>
    <p:cSldViewPr snapToGrid="0">
      <p:cViewPr varScale="1">
        <p:scale>
          <a:sx n="108" d="100"/>
          <a:sy n="108" d="100"/>
        </p:scale>
        <p:origin x="3072"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807C5D-8977-6347-B1CD-07B2F4C73CCD}"/>
              </a:ext>
            </a:extLst>
          </p:cNvPr>
          <p:cNvSpPr>
            <a:spLocks noGrp="1"/>
          </p:cNvSpPr>
          <p:nvPr>
            <p:ph type="hdr" sz="quarter"/>
          </p:nvPr>
        </p:nvSpPr>
        <p:spPr>
          <a:xfrm>
            <a:off x="1" y="0"/>
            <a:ext cx="3066732" cy="469780"/>
          </a:xfrm>
          <a:prstGeom prst="rect">
            <a:avLst/>
          </a:prstGeom>
        </p:spPr>
        <p:txBody>
          <a:bodyPr vert="horz" lIns="93937" tIns="46968" rIns="93937" bIns="46968" rtlCol="0"/>
          <a:lstStyle>
            <a:lvl1pPr algn="l">
              <a:defRPr sz="1200"/>
            </a:lvl1pPr>
          </a:lstStyle>
          <a:p>
            <a:endParaRPr lang="en-US"/>
          </a:p>
        </p:txBody>
      </p:sp>
      <p:sp>
        <p:nvSpPr>
          <p:cNvPr id="3" name="Date Placeholder 2">
            <a:extLst>
              <a:ext uri="{FF2B5EF4-FFF2-40B4-BE49-F238E27FC236}">
                <a16:creationId xmlns:a16="http://schemas.microsoft.com/office/drawing/2014/main" id="{A62495A5-B9B0-5946-8EA0-17B84A76B9AB}"/>
              </a:ext>
            </a:extLst>
          </p:cNvPr>
          <p:cNvSpPr>
            <a:spLocks noGrp="1"/>
          </p:cNvSpPr>
          <p:nvPr>
            <p:ph type="dt" sz="quarter" idx="1"/>
          </p:nvPr>
        </p:nvSpPr>
        <p:spPr>
          <a:xfrm>
            <a:off x="4008705" y="0"/>
            <a:ext cx="3066732" cy="469780"/>
          </a:xfrm>
          <a:prstGeom prst="rect">
            <a:avLst/>
          </a:prstGeom>
        </p:spPr>
        <p:txBody>
          <a:bodyPr vert="horz" lIns="93937" tIns="46968" rIns="93937" bIns="46968" rtlCol="0"/>
          <a:lstStyle>
            <a:lvl1pPr algn="r">
              <a:defRPr sz="1200"/>
            </a:lvl1pPr>
          </a:lstStyle>
          <a:p>
            <a:fld id="{A22395A9-A60B-7B48-A028-8BA8E066CCE5}" type="datetimeFigureOut">
              <a:rPr lang="en-US" smtClean="0"/>
              <a:t>3/25/25</a:t>
            </a:fld>
            <a:endParaRPr lang="en-US"/>
          </a:p>
        </p:txBody>
      </p:sp>
      <p:sp>
        <p:nvSpPr>
          <p:cNvPr id="4" name="Footer Placeholder 3">
            <a:extLst>
              <a:ext uri="{FF2B5EF4-FFF2-40B4-BE49-F238E27FC236}">
                <a16:creationId xmlns:a16="http://schemas.microsoft.com/office/drawing/2014/main" id="{C855175E-EA76-F74E-9690-F595DFAAC8B7}"/>
              </a:ext>
            </a:extLst>
          </p:cNvPr>
          <p:cNvSpPr>
            <a:spLocks noGrp="1"/>
          </p:cNvSpPr>
          <p:nvPr>
            <p:ph type="ftr" sz="quarter" idx="2"/>
          </p:nvPr>
        </p:nvSpPr>
        <p:spPr>
          <a:xfrm>
            <a:off x="1" y="8893297"/>
            <a:ext cx="3066732" cy="469779"/>
          </a:xfrm>
          <a:prstGeom prst="rect">
            <a:avLst/>
          </a:prstGeom>
        </p:spPr>
        <p:txBody>
          <a:bodyPr vert="horz" lIns="93937" tIns="46968" rIns="93937" bIns="46968"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641D091-1AEA-9C44-835B-C820FD9E3574}"/>
              </a:ext>
            </a:extLst>
          </p:cNvPr>
          <p:cNvSpPr>
            <a:spLocks noGrp="1"/>
          </p:cNvSpPr>
          <p:nvPr>
            <p:ph type="sldNum" sz="quarter" idx="3"/>
          </p:nvPr>
        </p:nvSpPr>
        <p:spPr>
          <a:xfrm>
            <a:off x="4008705" y="8893297"/>
            <a:ext cx="3066732" cy="469779"/>
          </a:xfrm>
          <a:prstGeom prst="rect">
            <a:avLst/>
          </a:prstGeom>
        </p:spPr>
        <p:txBody>
          <a:bodyPr vert="horz" lIns="93937" tIns="46968" rIns="93937" bIns="46968" rtlCol="0" anchor="b"/>
          <a:lstStyle>
            <a:lvl1pPr algn="r">
              <a:defRPr sz="1200"/>
            </a:lvl1pPr>
          </a:lstStyle>
          <a:p>
            <a:fld id="{A8EE4C35-D9CC-9847-8D13-DACBBF91FA35}" type="slidenum">
              <a:rPr lang="en-US" smtClean="0"/>
              <a:t>‹#›</a:t>
            </a:fld>
            <a:endParaRPr lang="en-US"/>
          </a:p>
        </p:txBody>
      </p:sp>
    </p:spTree>
    <p:extLst>
      <p:ext uri="{BB962C8B-B14F-4D97-AF65-F5344CB8AC3E}">
        <p14:creationId xmlns:p14="http://schemas.microsoft.com/office/powerpoint/2010/main" val="147824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2" cy="469780"/>
          </a:xfrm>
          <a:prstGeom prst="rect">
            <a:avLst/>
          </a:prstGeom>
        </p:spPr>
        <p:txBody>
          <a:bodyPr vert="horz" lIns="93937" tIns="46968" rIns="93937" bIns="46968" rtlCol="0"/>
          <a:lstStyle>
            <a:lvl1pPr algn="l">
              <a:defRPr sz="1200"/>
            </a:lvl1pPr>
          </a:lstStyle>
          <a:p>
            <a:endParaRPr lang="en-US"/>
          </a:p>
        </p:txBody>
      </p:sp>
      <p:sp>
        <p:nvSpPr>
          <p:cNvPr id="3" name="Date Placeholder 2"/>
          <p:cNvSpPr>
            <a:spLocks noGrp="1"/>
          </p:cNvSpPr>
          <p:nvPr>
            <p:ph type="dt" idx="1"/>
          </p:nvPr>
        </p:nvSpPr>
        <p:spPr>
          <a:xfrm>
            <a:off x="4008705" y="0"/>
            <a:ext cx="3066732" cy="469780"/>
          </a:xfrm>
          <a:prstGeom prst="rect">
            <a:avLst/>
          </a:prstGeom>
        </p:spPr>
        <p:txBody>
          <a:bodyPr vert="horz" lIns="93937" tIns="46968" rIns="93937" bIns="46968" rtlCol="0"/>
          <a:lstStyle>
            <a:lvl1pPr algn="r">
              <a:defRPr sz="1200"/>
            </a:lvl1pPr>
          </a:lstStyle>
          <a:p>
            <a:fld id="{9AEA673A-7273-435A-847D-4D90A8B07F3C}" type="datetimeFigureOut">
              <a:rPr lang="en-US" smtClean="0"/>
              <a:t>3/25/25</a:t>
            </a:fld>
            <a:endParaRPr lang="en-US"/>
          </a:p>
        </p:txBody>
      </p:sp>
      <p:sp>
        <p:nvSpPr>
          <p:cNvPr id="4" name="Slide Image Placeholder 3"/>
          <p:cNvSpPr>
            <a:spLocks noGrp="1" noRot="1" noChangeAspect="1"/>
          </p:cNvSpPr>
          <p:nvPr>
            <p:ph type="sldImg" idx="2"/>
          </p:nvPr>
        </p:nvSpPr>
        <p:spPr>
          <a:xfrm>
            <a:off x="730250" y="1169988"/>
            <a:ext cx="5616575" cy="3160712"/>
          </a:xfrm>
          <a:prstGeom prst="rect">
            <a:avLst/>
          </a:prstGeom>
          <a:noFill/>
          <a:ln w="12700">
            <a:solidFill>
              <a:prstClr val="black"/>
            </a:solidFill>
          </a:ln>
        </p:spPr>
        <p:txBody>
          <a:bodyPr vert="horz" lIns="93937" tIns="46968" rIns="93937"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7" tIns="46968" rIns="93937" bIns="4696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7"/>
            <a:ext cx="3066732" cy="469779"/>
          </a:xfrm>
          <a:prstGeom prst="rect">
            <a:avLst/>
          </a:prstGeom>
        </p:spPr>
        <p:txBody>
          <a:bodyPr vert="horz" lIns="93937" tIns="46968" rIns="93937"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2" cy="469779"/>
          </a:xfrm>
          <a:prstGeom prst="rect">
            <a:avLst/>
          </a:prstGeom>
        </p:spPr>
        <p:txBody>
          <a:bodyPr vert="horz" lIns="93937" tIns="46968" rIns="93937" bIns="46968" rtlCol="0" anchor="b"/>
          <a:lstStyle>
            <a:lvl1pPr algn="r">
              <a:defRPr sz="1200"/>
            </a:lvl1pPr>
          </a:lstStyle>
          <a:p>
            <a:fld id="{C6218AEC-C072-4D99-908C-283B0EA7E83E}" type="slidenum">
              <a:rPr lang="en-US" smtClean="0"/>
              <a:t>‹#›</a:t>
            </a:fld>
            <a:endParaRPr lang="en-US"/>
          </a:p>
        </p:txBody>
      </p:sp>
    </p:spTree>
    <p:extLst>
      <p:ext uri="{BB962C8B-B14F-4D97-AF65-F5344CB8AC3E}">
        <p14:creationId xmlns:p14="http://schemas.microsoft.com/office/powerpoint/2010/main" val="1774248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8AEC-C072-4D99-908C-283B0EA7E83E}" type="slidenum">
              <a:rPr lang="en-US" smtClean="0"/>
              <a:t>2</a:t>
            </a:fld>
            <a:endParaRPr lang="en-US"/>
          </a:p>
        </p:txBody>
      </p:sp>
    </p:spTree>
    <p:extLst>
      <p:ext uri="{BB962C8B-B14F-4D97-AF65-F5344CB8AC3E}">
        <p14:creationId xmlns:p14="http://schemas.microsoft.com/office/powerpoint/2010/main" val="35761151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8AEC-C072-4D99-908C-283B0EA7E83E}" type="slidenum">
              <a:rPr lang="en-US" smtClean="0"/>
              <a:t>4</a:t>
            </a:fld>
            <a:endParaRPr lang="en-US"/>
          </a:p>
        </p:txBody>
      </p:sp>
    </p:spTree>
    <p:extLst>
      <p:ext uri="{BB962C8B-B14F-4D97-AF65-F5344CB8AC3E}">
        <p14:creationId xmlns:p14="http://schemas.microsoft.com/office/powerpoint/2010/main" val="1267701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8AEC-C072-4D99-908C-283B0EA7E83E}" type="slidenum">
              <a:rPr lang="en-US" smtClean="0"/>
              <a:t>5</a:t>
            </a:fld>
            <a:endParaRPr lang="en-US"/>
          </a:p>
        </p:txBody>
      </p:sp>
    </p:spTree>
    <p:extLst>
      <p:ext uri="{BB962C8B-B14F-4D97-AF65-F5344CB8AC3E}">
        <p14:creationId xmlns:p14="http://schemas.microsoft.com/office/powerpoint/2010/main" val="1267701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218AEC-C072-4D99-908C-283B0EA7E83E}" type="slidenum">
              <a:rPr lang="en-US" smtClean="0"/>
              <a:t>6</a:t>
            </a:fld>
            <a:endParaRPr lang="en-US"/>
          </a:p>
        </p:txBody>
      </p:sp>
    </p:spTree>
    <p:extLst>
      <p:ext uri="{BB962C8B-B14F-4D97-AF65-F5344CB8AC3E}">
        <p14:creationId xmlns:p14="http://schemas.microsoft.com/office/powerpoint/2010/main" val="317926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218AEC-C072-4D99-908C-283B0EA7E83E}" type="slidenum">
              <a:rPr lang="en-US" smtClean="0"/>
              <a:t>18</a:t>
            </a:fld>
            <a:endParaRPr lang="en-US"/>
          </a:p>
        </p:txBody>
      </p:sp>
    </p:spTree>
    <p:extLst>
      <p:ext uri="{BB962C8B-B14F-4D97-AF65-F5344CB8AC3E}">
        <p14:creationId xmlns:p14="http://schemas.microsoft.com/office/powerpoint/2010/main" val="1859151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218AEC-C072-4D99-908C-283B0EA7E83E}" type="slidenum">
              <a:rPr lang="en-US" smtClean="0"/>
              <a:t>21</a:t>
            </a:fld>
            <a:endParaRPr lang="en-US"/>
          </a:p>
        </p:txBody>
      </p:sp>
    </p:spTree>
    <p:extLst>
      <p:ext uri="{BB962C8B-B14F-4D97-AF65-F5344CB8AC3E}">
        <p14:creationId xmlns:p14="http://schemas.microsoft.com/office/powerpoint/2010/main" val="197887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6218AEC-C072-4D99-908C-283B0EA7E83E}" type="slidenum">
              <a:rPr lang="en-US" smtClean="0"/>
              <a:t>23</a:t>
            </a:fld>
            <a:endParaRPr lang="en-US"/>
          </a:p>
        </p:txBody>
      </p:sp>
    </p:spTree>
    <p:extLst>
      <p:ext uri="{BB962C8B-B14F-4D97-AF65-F5344CB8AC3E}">
        <p14:creationId xmlns:p14="http://schemas.microsoft.com/office/powerpoint/2010/main" val="891634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C960B-81A4-CE5A-5A06-A98412C1F7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F88B08-4C19-7251-B05C-703DA617BB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B09EC0-DD90-F369-909A-A98E4E67275E}"/>
              </a:ext>
            </a:extLst>
          </p:cNvPr>
          <p:cNvSpPr>
            <a:spLocks noGrp="1"/>
          </p:cNvSpPr>
          <p:nvPr>
            <p:ph type="dt" sz="half" idx="10"/>
          </p:nvPr>
        </p:nvSpPr>
        <p:spPr/>
        <p:txBody>
          <a:bodyPr/>
          <a:lstStyle/>
          <a:p>
            <a:fld id="{1DA81E0B-23F4-4273-AB9E-2A4CA2B7E459}" type="datetime1">
              <a:rPr lang="en-US" smtClean="0"/>
              <a:t>3/25/25</a:t>
            </a:fld>
            <a:endParaRPr lang="en-US"/>
          </a:p>
        </p:txBody>
      </p:sp>
      <p:sp>
        <p:nvSpPr>
          <p:cNvPr id="5" name="Footer Placeholder 4">
            <a:extLst>
              <a:ext uri="{FF2B5EF4-FFF2-40B4-BE49-F238E27FC236}">
                <a16:creationId xmlns:a16="http://schemas.microsoft.com/office/drawing/2014/main" id="{F671F13B-F710-727E-6813-48D35324A741}"/>
              </a:ext>
            </a:extLst>
          </p:cNvPr>
          <p:cNvSpPr>
            <a:spLocks noGrp="1"/>
          </p:cNvSpPr>
          <p:nvPr>
            <p:ph type="ftr" sz="quarter" idx="11"/>
          </p:nvPr>
        </p:nvSpPr>
        <p:spPr/>
        <p:txBody>
          <a:bodyPr/>
          <a:lstStyle/>
          <a:p>
            <a:endParaRPr lang="en-US"/>
          </a:p>
        </p:txBody>
      </p:sp>
      <p:sp>
        <p:nvSpPr>
          <p:cNvPr id="7" name="Slide Number Placeholder 5">
            <a:extLst>
              <a:ext uri="{FF2B5EF4-FFF2-40B4-BE49-F238E27FC236}">
                <a16:creationId xmlns:a16="http://schemas.microsoft.com/office/drawing/2014/main" id="{1B9A0FA4-1497-1D45-87FE-92592DF07EE8}"/>
              </a:ext>
            </a:extLst>
          </p:cNvPr>
          <p:cNvSpPr>
            <a:spLocks noGrp="1"/>
          </p:cNvSpPr>
          <p:nvPr>
            <p:ph type="sldNum" sz="quarter" idx="12"/>
          </p:nvPr>
        </p:nvSpPr>
        <p:spPr>
          <a:xfrm>
            <a:off x="8610600" y="6356350"/>
            <a:ext cx="3319130" cy="365125"/>
          </a:xfrm>
          <a:prstGeom prst="rect">
            <a:avLst/>
          </a:prstGeom>
        </p:spPr>
        <p:txBody>
          <a:bodyPr/>
          <a:lstStyle>
            <a:lvl1pPr>
              <a:defRPr sz="1200">
                <a:solidFill>
                  <a:srgbClr val="5C8726"/>
                </a:solidFill>
              </a:defRPr>
            </a:lvl1pPr>
          </a:lstStyle>
          <a:p>
            <a:r>
              <a:rPr lang="en-US" dirty="0"/>
              <a:t>			</a:t>
            </a:r>
            <a:fld id="{DA516836-7B0A-4232-85DA-EF834C24291B}" type="slidenum">
              <a:rPr lang="en-US" smtClean="0"/>
              <a:pPr/>
              <a:t>‹#›</a:t>
            </a:fld>
            <a:endParaRPr lang="en-US" dirty="0"/>
          </a:p>
        </p:txBody>
      </p:sp>
    </p:spTree>
    <p:extLst>
      <p:ext uri="{BB962C8B-B14F-4D97-AF65-F5344CB8AC3E}">
        <p14:creationId xmlns:p14="http://schemas.microsoft.com/office/powerpoint/2010/main" val="194509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99323-360C-B1C6-B5BA-AE5788785F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7EFEA9-16CE-5CBF-879B-90D2EA1B1A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EA06A4-C788-16A5-04E7-D2785B542311}"/>
              </a:ext>
            </a:extLst>
          </p:cNvPr>
          <p:cNvSpPr>
            <a:spLocks noGrp="1"/>
          </p:cNvSpPr>
          <p:nvPr>
            <p:ph type="dt" sz="half" idx="10"/>
          </p:nvPr>
        </p:nvSpPr>
        <p:spPr/>
        <p:txBody>
          <a:bodyPr/>
          <a:lstStyle/>
          <a:p>
            <a:fld id="{D38824CD-3D5B-4D58-A013-730EE19E0704}" type="datetime1">
              <a:rPr lang="en-US" smtClean="0"/>
              <a:t>3/25/25</a:t>
            </a:fld>
            <a:endParaRPr lang="en-US"/>
          </a:p>
        </p:txBody>
      </p:sp>
      <p:sp>
        <p:nvSpPr>
          <p:cNvPr id="5" name="Footer Placeholder 4">
            <a:extLst>
              <a:ext uri="{FF2B5EF4-FFF2-40B4-BE49-F238E27FC236}">
                <a16:creationId xmlns:a16="http://schemas.microsoft.com/office/drawing/2014/main" id="{AAED9595-940B-1215-EA26-23B269FEE1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65A7EA-BC03-8367-23E5-19B78CC79BFA}"/>
              </a:ext>
            </a:extLst>
          </p:cNvPr>
          <p:cNvSpPr>
            <a:spLocks noGrp="1"/>
          </p:cNvSpPr>
          <p:nvPr>
            <p:ph type="sldNum" sz="quarter" idx="12"/>
          </p:nvPr>
        </p:nvSpPr>
        <p:spPr>
          <a:xfrm>
            <a:off x="8610600" y="6356350"/>
            <a:ext cx="3319130" cy="365125"/>
          </a:xfrm>
          <a:prstGeom prst="rect">
            <a:avLst/>
          </a:prstGeom>
        </p:spPr>
        <p:txBody>
          <a:bodyPr/>
          <a:lstStyle>
            <a:lvl1pPr>
              <a:defRPr sz="1200">
                <a:solidFill>
                  <a:srgbClr val="5C8726"/>
                </a:solidFill>
              </a:defRPr>
            </a:lvl1pPr>
          </a:lstStyle>
          <a:p>
            <a:r>
              <a:rPr lang="en-US" dirty="0"/>
              <a:t>			</a:t>
            </a:r>
            <a:fld id="{DA516836-7B0A-4232-85DA-EF834C24291B}" type="slidenum">
              <a:rPr lang="en-US" smtClean="0"/>
              <a:pPr/>
              <a:t>‹#›</a:t>
            </a:fld>
            <a:endParaRPr lang="en-US" dirty="0"/>
          </a:p>
        </p:txBody>
      </p:sp>
    </p:spTree>
    <p:extLst>
      <p:ext uri="{BB962C8B-B14F-4D97-AF65-F5344CB8AC3E}">
        <p14:creationId xmlns:p14="http://schemas.microsoft.com/office/powerpoint/2010/main" val="255944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B01B9-9822-18A1-409B-398F944C26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446563-4669-12C9-C553-32276DE645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AB430C-85D7-8BA7-12DE-1A00552F1B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0A3D87E-8C36-EE43-2774-A8048A17926D}"/>
              </a:ext>
            </a:extLst>
          </p:cNvPr>
          <p:cNvSpPr>
            <a:spLocks noGrp="1"/>
          </p:cNvSpPr>
          <p:nvPr>
            <p:ph type="dt" sz="half" idx="10"/>
          </p:nvPr>
        </p:nvSpPr>
        <p:spPr/>
        <p:txBody>
          <a:bodyPr/>
          <a:lstStyle/>
          <a:p>
            <a:fld id="{EDC3AF96-E7E4-49C1-A113-F1440E9CC867}" type="datetime1">
              <a:rPr lang="en-US" smtClean="0"/>
              <a:t>3/25/25</a:t>
            </a:fld>
            <a:endParaRPr lang="en-US"/>
          </a:p>
        </p:txBody>
      </p:sp>
      <p:sp>
        <p:nvSpPr>
          <p:cNvPr id="6" name="Footer Placeholder 5">
            <a:extLst>
              <a:ext uri="{FF2B5EF4-FFF2-40B4-BE49-F238E27FC236}">
                <a16:creationId xmlns:a16="http://schemas.microsoft.com/office/drawing/2014/main" id="{41A08205-3BDA-B199-8F6D-E4E4506912A6}"/>
              </a:ext>
            </a:extLst>
          </p:cNvPr>
          <p:cNvSpPr>
            <a:spLocks noGrp="1"/>
          </p:cNvSpPr>
          <p:nvPr>
            <p:ph type="ftr" sz="quarter" idx="11"/>
          </p:nvPr>
        </p:nvSpPr>
        <p:spPr/>
        <p:txBody>
          <a:bodyPr/>
          <a:lstStyle/>
          <a:p>
            <a:endParaRPr lang="en-US"/>
          </a:p>
        </p:txBody>
      </p:sp>
      <p:sp>
        <p:nvSpPr>
          <p:cNvPr id="8" name="Slide Number Placeholder 5">
            <a:extLst>
              <a:ext uri="{FF2B5EF4-FFF2-40B4-BE49-F238E27FC236}">
                <a16:creationId xmlns:a16="http://schemas.microsoft.com/office/drawing/2014/main" id="{B82B002F-1CBB-BB43-9C84-55CC7FA07425}"/>
              </a:ext>
            </a:extLst>
          </p:cNvPr>
          <p:cNvSpPr>
            <a:spLocks noGrp="1"/>
          </p:cNvSpPr>
          <p:nvPr>
            <p:ph type="sldNum" sz="quarter" idx="12"/>
          </p:nvPr>
        </p:nvSpPr>
        <p:spPr>
          <a:xfrm>
            <a:off x="8610600" y="6356350"/>
            <a:ext cx="3319130" cy="365125"/>
          </a:xfrm>
          <a:prstGeom prst="rect">
            <a:avLst/>
          </a:prstGeom>
        </p:spPr>
        <p:txBody>
          <a:bodyPr/>
          <a:lstStyle/>
          <a:p>
            <a:r>
              <a:rPr lang="en-US" dirty="0"/>
              <a:t>			</a:t>
            </a:r>
            <a:fld id="{DA516836-7B0A-4232-85DA-EF834C24291B}" type="slidenum">
              <a:rPr lang="en-US" sz="1200" smtClean="0">
                <a:solidFill>
                  <a:srgbClr val="5C8726"/>
                </a:solidFill>
              </a:rPr>
              <a:pPr/>
              <a:t>‹#›</a:t>
            </a:fld>
            <a:endParaRPr lang="en-US" sz="1200" dirty="0">
              <a:solidFill>
                <a:srgbClr val="5C8726"/>
              </a:solidFill>
            </a:endParaRPr>
          </a:p>
        </p:txBody>
      </p:sp>
    </p:spTree>
    <p:extLst>
      <p:ext uri="{BB962C8B-B14F-4D97-AF65-F5344CB8AC3E}">
        <p14:creationId xmlns:p14="http://schemas.microsoft.com/office/powerpoint/2010/main" val="79336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57BAA-22EF-3D88-6493-96517454C4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68179E-15DD-3D1D-D156-70EC338D75CF}"/>
              </a:ext>
            </a:extLst>
          </p:cNvPr>
          <p:cNvSpPr>
            <a:spLocks noGrp="1"/>
          </p:cNvSpPr>
          <p:nvPr>
            <p:ph type="dt" sz="half" idx="10"/>
          </p:nvPr>
        </p:nvSpPr>
        <p:spPr/>
        <p:txBody>
          <a:bodyPr/>
          <a:lstStyle/>
          <a:p>
            <a:fld id="{338E124A-4A0B-4102-A0C8-5CB6C62F2B02}" type="datetime1">
              <a:rPr lang="en-US" smtClean="0"/>
              <a:t>3/25/25</a:t>
            </a:fld>
            <a:endParaRPr lang="en-US"/>
          </a:p>
        </p:txBody>
      </p:sp>
      <p:sp>
        <p:nvSpPr>
          <p:cNvPr id="4" name="Footer Placeholder 3">
            <a:extLst>
              <a:ext uri="{FF2B5EF4-FFF2-40B4-BE49-F238E27FC236}">
                <a16:creationId xmlns:a16="http://schemas.microsoft.com/office/drawing/2014/main" id="{9D166464-25DB-6546-7D38-92B676F86D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B382A-10C4-6A43-B198-0C572CFE4935}"/>
              </a:ext>
            </a:extLst>
          </p:cNvPr>
          <p:cNvSpPr>
            <a:spLocks noGrp="1"/>
          </p:cNvSpPr>
          <p:nvPr>
            <p:ph type="sldNum" sz="quarter" idx="12"/>
          </p:nvPr>
        </p:nvSpPr>
        <p:spPr>
          <a:xfrm>
            <a:off x="8610600" y="6356350"/>
            <a:ext cx="3319130" cy="365125"/>
          </a:xfrm>
          <a:prstGeom prst="rect">
            <a:avLst/>
          </a:prstGeom>
        </p:spPr>
        <p:txBody>
          <a:bodyPr/>
          <a:lstStyle>
            <a:lvl1pPr>
              <a:defRPr sz="1200">
                <a:solidFill>
                  <a:srgbClr val="5C8726"/>
                </a:solidFill>
              </a:defRPr>
            </a:lvl1pPr>
          </a:lstStyle>
          <a:p>
            <a:r>
              <a:rPr lang="en-US" dirty="0"/>
              <a:t>			</a:t>
            </a:r>
            <a:fld id="{DA516836-7B0A-4232-85DA-EF834C24291B}" type="slidenum">
              <a:rPr lang="en-US" smtClean="0"/>
              <a:pPr/>
              <a:t>‹#›</a:t>
            </a:fld>
            <a:endParaRPr lang="en-US" dirty="0"/>
          </a:p>
        </p:txBody>
      </p:sp>
    </p:spTree>
    <p:extLst>
      <p:ext uri="{BB962C8B-B14F-4D97-AF65-F5344CB8AC3E}">
        <p14:creationId xmlns:p14="http://schemas.microsoft.com/office/powerpoint/2010/main" val="2170154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A93543-55D3-5B11-F6CA-08E1B789DB8C}"/>
              </a:ext>
            </a:extLst>
          </p:cNvPr>
          <p:cNvSpPr>
            <a:spLocks noGrp="1"/>
          </p:cNvSpPr>
          <p:nvPr>
            <p:ph type="dt" sz="half" idx="10"/>
          </p:nvPr>
        </p:nvSpPr>
        <p:spPr/>
        <p:txBody>
          <a:bodyPr/>
          <a:lstStyle/>
          <a:p>
            <a:fld id="{0D476425-9425-415C-83E0-5F99E3EE9F64}" type="datetime1">
              <a:rPr lang="en-US" smtClean="0"/>
              <a:t>3/25/25</a:t>
            </a:fld>
            <a:endParaRPr lang="en-US"/>
          </a:p>
        </p:txBody>
      </p:sp>
      <p:sp>
        <p:nvSpPr>
          <p:cNvPr id="3" name="Footer Placeholder 2">
            <a:extLst>
              <a:ext uri="{FF2B5EF4-FFF2-40B4-BE49-F238E27FC236}">
                <a16:creationId xmlns:a16="http://schemas.microsoft.com/office/drawing/2014/main" id="{F0FF7EBF-387C-85A4-F0F7-AB2F319A8A96}"/>
              </a:ext>
            </a:extLst>
          </p:cNvPr>
          <p:cNvSpPr>
            <a:spLocks noGrp="1"/>
          </p:cNvSpPr>
          <p:nvPr>
            <p:ph type="ftr" sz="quarter" idx="11"/>
          </p:nvPr>
        </p:nvSpPr>
        <p:spPr/>
        <p:txBody>
          <a:bodyPr/>
          <a:lstStyle/>
          <a:p>
            <a:endParaRPr lang="en-US"/>
          </a:p>
        </p:txBody>
      </p:sp>
      <p:sp>
        <p:nvSpPr>
          <p:cNvPr id="5" name="Slide Number Placeholder 5">
            <a:extLst>
              <a:ext uri="{FF2B5EF4-FFF2-40B4-BE49-F238E27FC236}">
                <a16:creationId xmlns:a16="http://schemas.microsoft.com/office/drawing/2014/main" id="{A8F4C0C8-1B5A-0645-965C-D0A4DCA623D7}"/>
              </a:ext>
            </a:extLst>
          </p:cNvPr>
          <p:cNvSpPr>
            <a:spLocks noGrp="1"/>
          </p:cNvSpPr>
          <p:nvPr>
            <p:ph type="sldNum" sz="quarter" idx="12"/>
          </p:nvPr>
        </p:nvSpPr>
        <p:spPr>
          <a:xfrm>
            <a:off x="8610600" y="6356350"/>
            <a:ext cx="3319130" cy="365125"/>
          </a:xfrm>
          <a:prstGeom prst="rect">
            <a:avLst/>
          </a:prstGeom>
        </p:spPr>
        <p:txBody>
          <a:bodyPr/>
          <a:lstStyle/>
          <a:p>
            <a:r>
              <a:rPr lang="en-US" dirty="0"/>
              <a:t>			</a:t>
            </a:r>
            <a:fld id="{DA516836-7B0A-4232-85DA-EF834C24291B}" type="slidenum">
              <a:rPr lang="en-US" sz="1200" smtClean="0">
                <a:solidFill>
                  <a:srgbClr val="5C8726"/>
                </a:solidFill>
              </a:rPr>
              <a:pPr/>
              <a:t>‹#›</a:t>
            </a:fld>
            <a:endParaRPr lang="en-US" sz="1200" dirty="0">
              <a:solidFill>
                <a:srgbClr val="5C8726"/>
              </a:solidFill>
            </a:endParaRPr>
          </a:p>
        </p:txBody>
      </p:sp>
    </p:spTree>
    <p:extLst>
      <p:ext uri="{BB962C8B-B14F-4D97-AF65-F5344CB8AC3E}">
        <p14:creationId xmlns:p14="http://schemas.microsoft.com/office/powerpoint/2010/main" val="2250011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7874D-9C61-8945-A3A5-0B04FB2CBC7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D6F5D4-04B1-CD42-A272-45E24BB43D29}"/>
              </a:ext>
            </a:extLst>
          </p:cNvPr>
          <p:cNvSpPr>
            <a:spLocks noGrp="1"/>
          </p:cNvSpPr>
          <p:nvPr>
            <p:ph type="dt" sz="half" idx="10"/>
          </p:nvPr>
        </p:nvSpPr>
        <p:spPr/>
        <p:txBody>
          <a:bodyPr/>
          <a:lstStyle/>
          <a:p>
            <a:fld id="{C27611CA-3E58-4145-9B57-5236CD803204}" type="datetime1">
              <a:rPr lang="en-US" smtClean="0"/>
              <a:t>3/25/25</a:t>
            </a:fld>
            <a:endParaRPr lang="en-US"/>
          </a:p>
        </p:txBody>
      </p:sp>
      <p:sp>
        <p:nvSpPr>
          <p:cNvPr id="4" name="Footer Placeholder 3">
            <a:extLst>
              <a:ext uri="{FF2B5EF4-FFF2-40B4-BE49-F238E27FC236}">
                <a16:creationId xmlns:a16="http://schemas.microsoft.com/office/drawing/2014/main" id="{9C0D9D09-3AE2-3C46-B2CD-58E4A287EDF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914AD2-25F7-7641-8A83-DA6DADAE8F6F}"/>
              </a:ext>
            </a:extLst>
          </p:cNvPr>
          <p:cNvSpPr>
            <a:spLocks noGrp="1"/>
          </p:cNvSpPr>
          <p:nvPr>
            <p:ph type="sldNum" sz="quarter" idx="12"/>
          </p:nvPr>
        </p:nvSpPr>
        <p:spPr/>
        <p:txBody>
          <a:bodyPr/>
          <a:lstStyle/>
          <a:p>
            <a:r>
              <a:rPr lang="en-US"/>
              <a:t>			</a:t>
            </a:r>
            <a:fld id="{DA516836-7B0A-4232-85DA-EF834C24291B}" type="slidenum">
              <a:rPr lang="en-US" smtClean="0"/>
              <a:pPr/>
              <a:t>‹#›</a:t>
            </a:fld>
            <a:endParaRPr lang="en-US" dirty="0"/>
          </a:p>
        </p:txBody>
      </p:sp>
    </p:spTree>
    <p:extLst>
      <p:ext uri="{BB962C8B-B14F-4D97-AF65-F5344CB8AC3E}">
        <p14:creationId xmlns:p14="http://schemas.microsoft.com/office/powerpoint/2010/main" val="23548785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3D01B0-65E7-B213-445C-A3B5584BBD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A26376-1F00-B954-0A77-D940279E9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ED6B4F-E004-DBF8-DEED-1259BB5D89D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611CA-3E58-4145-9B57-5236CD803204}" type="datetime1">
              <a:rPr lang="en-US" smtClean="0"/>
              <a:t>3/25/25</a:t>
            </a:fld>
            <a:endParaRPr lang="en-US"/>
          </a:p>
        </p:txBody>
      </p:sp>
      <p:sp>
        <p:nvSpPr>
          <p:cNvPr id="5" name="Footer Placeholder 4">
            <a:extLst>
              <a:ext uri="{FF2B5EF4-FFF2-40B4-BE49-F238E27FC236}">
                <a16:creationId xmlns:a16="http://schemas.microsoft.com/office/drawing/2014/main" id="{3363AB2D-D3E5-C927-EE78-278D704AD0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7" name="Slide Number Placeholder 5">
            <a:extLst>
              <a:ext uri="{FF2B5EF4-FFF2-40B4-BE49-F238E27FC236}">
                <a16:creationId xmlns:a16="http://schemas.microsoft.com/office/drawing/2014/main" id="{711A836D-256C-6342-B47C-82C5468BA58F}"/>
              </a:ext>
            </a:extLst>
          </p:cNvPr>
          <p:cNvSpPr>
            <a:spLocks noGrp="1"/>
          </p:cNvSpPr>
          <p:nvPr>
            <p:ph type="sldNum" sz="quarter" idx="4"/>
          </p:nvPr>
        </p:nvSpPr>
        <p:spPr>
          <a:xfrm>
            <a:off x="8610600" y="6356350"/>
            <a:ext cx="3319130" cy="365125"/>
          </a:xfrm>
          <a:prstGeom prst="rect">
            <a:avLst/>
          </a:prstGeom>
        </p:spPr>
        <p:txBody>
          <a:bodyPr/>
          <a:lstStyle>
            <a:lvl1pPr>
              <a:defRPr sz="1200">
                <a:solidFill>
                  <a:srgbClr val="5C8726"/>
                </a:solidFill>
              </a:defRPr>
            </a:lvl1pPr>
          </a:lstStyle>
          <a:p>
            <a:r>
              <a:rPr lang="en-US" dirty="0"/>
              <a:t>			</a:t>
            </a:r>
            <a:fld id="{DA516836-7B0A-4232-85DA-EF834C24291B}" type="slidenum">
              <a:rPr lang="en-US" smtClean="0"/>
              <a:pPr/>
              <a:t>‹#›</a:t>
            </a:fld>
            <a:endParaRPr lang="en-US" dirty="0"/>
          </a:p>
        </p:txBody>
      </p:sp>
    </p:spTree>
    <p:extLst>
      <p:ext uri="{BB962C8B-B14F-4D97-AF65-F5344CB8AC3E}">
        <p14:creationId xmlns:p14="http://schemas.microsoft.com/office/powerpoint/2010/main" val="3830308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a-online.aauw.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3.aauw.org/aauw_check/fellowships_directory/#rid2321"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3.aauw.org/aauw_check/fellowships_directory/#rid232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3.aauw.org/aauw_check/fellowships_directory/#rid232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a-online.aauw.net/"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hyperlink" Target="https://washingtonstatestandard.com/" TargetMode="External"/><Relationship Id="rId3" Type="http://schemas.openxmlformats.org/officeDocument/2006/relationships/hyperlink" Target="http://apnorc.org/" TargetMode="External"/><Relationship Id="rId7" Type="http://schemas.openxmlformats.org/officeDocument/2006/relationships/hyperlink" Target="https://www.lwvwa.org/" TargetMode="External"/><Relationship Id="rId2" Type="http://schemas.openxmlformats.org/officeDocument/2006/relationships/hyperlink" Target="http://pewresearch.org/" TargetMode="External"/><Relationship Id="rId1" Type="http://schemas.openxmlformats.org/officeDocument/2006/relationships/slideLayout" Target="../slideLayouts/slideLayout3.xml"/><Relationship Id="rId6" Type="http://schemas.openxmlformats.org/officeDocument/2006/relationships/hyperlink" Target="https://leg.wa.gov/legislature/Pages/Overview.aspx" TargetMode="External"/><Relationship Id="rId5" Type="http://schemas.openxmlformats.org/officeDocument/2006/relationships/hyperlink" Target="http://www.cip.uw.edu/" TargetMode="External"/><Relationship Id="rId4" Type="http://schemas.openxmlformats.org/officeDocument/2006/relationships/hyperlink" Target="https://poll.qu.edu/" TargetMode="External"/><Relationship Id="rId9" Type="http://schemas.openxmlformats.org/officeDocument/2006/relationships/hyperlink" Target="https://aauw-wa.aauw.net/public-policy/"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mailto:publicpolicy@aauw-wa.org"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wa-online.aauw.net/"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cienceexchange.caltech.edu/topics/voting-elections/political-polls-science" TargetMode="External"/><Relationship Id="rId7" Type="http://schemas.openxmlformats.org/officeDocument/2006/relationships/hyperlink" Target="https://aapor.org/" TargetMode="External"/><Relationship Id="rId2" Type="http://schemas.openxmlformats.org/officeDocument/2006/relationships/hyperlink" Target="https://www.rmpbs.org/blogs/reality-check/political-polling-guide" TargetMode="External"/><Relationship Id="rId1" Type="http://schemas.openxmlformats.org/officeDocument/2006/relationships/slideLayout" Target="../slideLayouts/slideLayout3.xml"/><Relationship Id="rId6" Type="http://schemas.openxmlformats.org/officeDocument/2006/relationships/hyperlink" Target="https://blog.polco.us/why-political-polling-wrong" TargetMode="External"/><Relationship Id="rId5" Type="http://schemas.openxmlformats.org/officeDocument/2006/relationships/hyperlink" Target="https://dornsife.usc.edu/news/stories/political-polls-face-challenges-still-hold-value/" TargetMode="External"/><Relationship Id="rId4" Type="http://schemas.openxmlformats.org/officeDocument/2006/relationships/hyperlink" Target="https://www.cbsnews.com/baltimore/news/how-do-political-polls-work-and-how-are-they-conducted/"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a-online.aauw.net/"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3.aauw.org/aauw_check/fellowships_directory/#rid232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3.aauw.org/aauw_check/fellowships_directory/#rid232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3.aauw.org/aauw_check/fellowships_directory/#rid23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hyperlink" Target="https://wa-online.aauw.net/"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a-online.aauw.net/"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youtu.be/MTn3Se-2SGw?t=480" TargetMode="External"/><Relationship Id="rId2" Type="http://schemas.openxmlformats.org/officeDocument/2006/relationships/hyperlink" Target="https://www.coloradopolitics.com/elections/winners-losers-abound-in-aftermath-of-colorado-vote-election-2022/article_09ac1230-605e-11ed-be4a-4770c1891efd.html" TargetMode="Externa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hyperlink" Target="https://ww3.aauw.org/aauw_check/fellowships_directory/#rid232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6497C"/>
        </a:solidFill>
        <a:effectLst/>
      </p:bgPr>
    </p:bg>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F6C07E44-C064-A34D-88D3-A979AD5DB216}"/>
              </a:ext>
            </a:extLst>
          </p:cNvPr>
          <p:cNvSpPr>
            <a:spLocks noGrp="1"/>
          </p:cNvSpPr>
          <p:nvPr>
            <p:ph type="subTitle" idx="1"/>
          </p:nvPr>
        </p:nvSpPr>
        <p:spPr>
          <a:xfrm>
            <a:off x="260787" y="5110618"/>
            <a:ext cx="5845649" cy="1700935"/>
          </a:xfrm>
        </p:spPr>
        <p:txBody>
          <a:bodyPr>
            <a:noAutofit/>
          </a:bodyPr>
          <a:lstStyle/>
          <a:p>
            <a:pPr algn="l">
              <a:lnSpc>
                <a:spcPct val="100000"/>
              </a:lnSpc>
              <a:spcBef>
                <a:spcPts val="0"/>
              </a:spcBef>
            </a:pPr>
            <a:r>
              <a:rPr lang="en-US" sz="3200" b="1" dirty="0">
                <a:solidFill>
                  <a:srgbClr val="5C8726"/>
                </a:solidFill>
                <a:ea typeface="Times New Roman" panose="02020603050405020304" pitchFamily="18" charset="0"/>
                <a:cs typeface="Times New Roman" panose="02020603050405020304" pitchFamily="18" charset="0"/>
              </a:rPr>
              <a:t>March 19, 2025</a:t>
            </a:r>
          </a:p>
          <a:p>
            <a:pPr algn="l">
              <a:lnSpc>
                <a:spcPct val="100000"/>
              </a:lnSpc>
              <a:spcBef>
                <a:spcPts val="0"/>
              </a:spcBef>
            </a:pPr>
            <a:r>
              <a:rPr lang="en-US" sz="3200" b="1" dirty="0">
                <a:solidFill>
                  <a:srgbClr val="5C8726"/>
                </a:solidFill>
                <a:ea typeface="Times New Roman" panose="02020603050405020304" pitchFamily="18" charset="0"/>
                <a:cs typeface="Times New Roman" panose="02020603050405020304" pitchFamily="18" charset="0"/>
              </a:rPr>
              <a:t>5:30pm to 7:00pm PST</a:t>
            </a:r>
          </a:p>
          <a:p>
            <a:pPr algn="l">
              <a:lnSpc>
                <a:spcPct val="100000"/>
              </a:lnSpc>
              <a:spcBef>
                <a:spcPts val="0"/>
              </a:spcBef>
            </a:pPr>
            <a:endParaRPr lang="en-US" sz="3600" b="1" dirty="0">
              <a:solidFill>
                <a:srgbClr val="FF0000"/>
              </a:solidFill>
              <a:ea typeface="Times New Roman" panose="02020603050405020304" pitchFamily="18" charset="0"/>
              <a:cs typeface="Times New Roman" panose="02020603050405020304" pitchFamily="18" charset="0"/>
            </a:endParaRPr>
          </a:p>
          <a:p>
            <a:pPr algn="l"/>
            <a:endParaRPr lang="en-US" dirty="0">
              <a:solidFill>
                <a:schemeClr val="bg1"/>
              </a:solidFill>
            </a:endParaRPr>
          </a:p>
        </p:txBody>
      </p:sp>
      <p:sp>
        <p:nvSpPr>
          <p:cNvPr id="4" name="Slide Number Placeholder 3">
            <a:extLst>
              <a:ext uri="{FF2B5EF4-FFF2-40B4-BE49-F238E27FC236}">
                <a16:creationId xmlns:a16="http://schemas.microsoft.com/office/drawing/2014/main" id="{6818448D-219C-5943-A44F-09AEBA2C30CD}"/>
              </a:ext>
            </a:extLst>
          </p:cNvPr>
          <p:cNvSpPr>
            <a:spLocks noGrp="1"/>
          </p:cNvSpPr>
          <p:nvPr>
            <p:ph type="sldNum" sz="quarter" idx="12"/>
          </p:nvPr>
        </p:nvSpPr>
        <p:spPr>
          <a:xfrm>
            <a:off x="8610600" y="6356350"/>
            <a:ext cx="2743200" cy="365125"/>
          </a:xfrm>
          <a:prstGeom prst="rect">
            <a:avLst/>
          </a:prstGeom>
        </p:spPr>
        <p:txBody>
          <a:bodyPr/>
          <a:lstStyle/>
          <a:p>
            <a:fld id="{DA516836-7B0A-4232-85DA-EF834C24291B}" type="slidenum">
              <a:rPr lang="en-US" smtClean="0"/>
              <a:t>1</a:t>
            </a:fld>
            <a:endParaRPr lang="en-US"/>
          </a:p>
        </p:txBody>
      </p:sp>
      <p:sp>
        <p:nvSpPr>
          <p:cNvPr id="9" name="TextBox 8">
            <a:extLst>
              <a:ext uri="{FF2B5EF4-FFF2-40B4-BE49-F238E27FC236}">
                <a16:creationId xmlns:a16="http://schemas.microsoft.com/office/drawing/2014/main" id="{1D43894E-B74C-324C-9FC4-9C5273D14172}"/>
              </a:ext>
            </a:extLst>
          </p:cNvPr>
          <p:cNvSpPr txBox="1"/>
          <p:nvPr/>
        </p:nvSpPr>
        <p:spPr>
          <a:xfrm rot="10800000" flipV="1">
            <a:off x="-3" y="6356350"/>
            <a:ext cx="12192001" cy="501650"/>
          </a:xfrm>
          <a:prstGeom prst="rect">
            <a:avLst/>
          </a:prstGeom>
          <a:noFill/>
        </p:spPr>
        <p:txBody>
          <a:bodyPr wrap="square" rtlCol="0" anchor="ctr">
            <a:noAutofit/>
          </a:bodyPr>
          <a:lstStyle/>
          <a:p>
            <a:pPr algn="ctr"/>
            <a:r>
              <a:rPr lang="en-US" b="1" dirty="0">
                <a:solidFill>
                  <a:srgbClr val="FF0000"/>
                </a:solidFill>
              </a:rPr>
              <a:t>Panel discussion will be recorded and posted on </a:t>
            </a:r>
            <a:r>
              <a:rPr lang="en-US" sz="1800" b="1" u="none" strike="noStrike" dirty="0">
                <a:solidFill>
                  <a:srgbClr val="FF0000"/>
                </a:solidFill>
                <a:effectLst/>
                <a:ea typeface="Lato" panose="020F0502020204030203" pitchFamily="34" charset="0"/>
                <a:cs typeface="Lato" panose="020F0502020204030203" pitchFamily="34" charset="0"/>
              </a:rPr>
              <a:t>AAUW WA Online Website: </a:t>
            </a:r>
            <a:r>
              <a:rPr lang="en-US" sz="1800" b="1" u="none" strike="noStrike" dirty="0">
                <a:solidFill>
                  <a:srgbClr val="FF0000"/>
                </a:solidFill>
                <a:effectLst/>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https://wa-online.aauw.net/</a:t>
            </a:r>
            <a:r>
              <a:rPr lang="en-US" sz="1800" b="1" u="none" strike="noStrike" dirty="0">
                <a:solidFill>
                  <a:srgbClr val="FF0000"/>
                </a:solidFill>
                <a:effectLst/>
                <a:ea typeface="Lato" panose="020F0502020204030203" pitchFamily="34" charset="0"/>
                <a:cs typeface="Lato" panose="020F0502020204030203" pitchFamily="34" charset="0"/>
              </a:rPr>
              <a:t> </a:t>
            </a:r>
          </a:p>
          <a:p>
            <a:pPr algn="ctr"/>
            <a:endParaRPr lang="en-US" b="1" dirty="0">
              <a:solidFill>
                <a:srgbClr val="FF0000"/>
              </a:solidFill>
            </a:endParaRPr>
          </a:p>
        </p:txBody>
      </p:sp>
      <p:grpSp>
        <p:nvGrpSpPr>
          <p:cNvPr id="3" name="Group 2">
            <a:extLst>
              <a:ext uri="{FF2B5EF4-FFF2-40B4-BE49-F238E27FC236}">
                <a16:creationId xmlns:a16="http://schemas.microsoft.com/office/drawing/2014/main" id="{C2BEFFE5-B4AF-0345-9DC0-934FE87A03DA}"/>
              </a:ext>
            </a:extLst>
          </p:cNvPr>
          <p:cNvGrpSpPr/>
          <p:nvPr/>
        </p:nvGrpSpPr>
        <p:grpSpPr>
          <a:xfrm>
            <a:off x="8610599" y="1653436"/>
            <a:ext cx="2984243" cy="2330616"/>
            <a:chOff x="6989736" y="1650572"/>
            <a:chExt cx="4594096" cy="3471620"/>
          </a:xfrm>
        </p:grpSpPr>
        <p:sp>
          <p:nvSpPr>
            <p:cNvPr id="5" name="Rounded Rectangle 4">
              <a:extLst>
                <a:ext uri="{FF2B5EF4-FFF2-40B4-BE49-F238E27FC236}">
                  <a16:creationId xmlns:a16="http://schemas.microsoft.com/office/drawing/2014/main" id="{E42A817E-3371-E645-862B-756A1446C999}"/>
                </a:ext>
              </a:extLst>
            </p:cNvPr>
            <p:cNvSpPr/>
            <p:nvPr/>
          </p:nvSpPr>
          <p:spPr>
            <a:xfrm>
              <a:off x="6989736" y="1650572"/>
              <a:ext cx="4594096" cy="347162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A060F99-419F-4F4B-A0D0-5D0CC45DFB5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7198992" y="2351943"/>
              <a:ext cx="4282878" cy="1782305"/>
            </a:xfrm>
            <a:prstGeom prst="rect">
              <a:avLst/>
            </a:prstGeom>
          </p:spPr>
        </p:pic>
      </p:grpSp>
      <p:sp>
        <p:nvSpPr>
          <p:cNvPr id="6" name="TextBox 5">
            <a:extLst>
              <a:ext uri="{FF2B5EF4-FFF2-40B4-BE49-F238E27FC236}">
                <a16:creationId xmlns:a16="http://schemas.microsoft.com/office/drawing/2014/main" id="{692A4828-F463-1896-9DA6-A3994373B9BD}"/>
              </a:ext>
            </a:extLst>
          </p:cNvPr>
          <p:cNvSpPr txBox="1"/>
          <p:nvPr/>
        </p:nvSpPr>
        <p:spPr>
          <a:xfrm>
            <a:off x="126214" y="317456"/>
            <a:ext cx="11623199" cy="4567148"/>
          </a:xfrm>
          <a:prstGeom prst="rect">
            <a:avLst/>
          </a:prstGeom>
          <a:noFill/>
        </p:spPr>
        <p:txBody>
          <a:bodyPr wrap="square">
            <a:spAutoFit/>
          </a:bodyPr>
          <a:lstStyle/>
          <a:p>
            <a:pPr marL="800100" marR="0" indent="-571500">
              <a:lnSpc>
                <a:spcPct val="107000"/>
              </a:lnSpc>
              <a:spcBef>
                <a:spcPts val="0"/>
              </a:spcBef>
              <a:spcAft>
                <a:spcPts val="800"/>
              </a:spcAft>
              <a:buFont typeface="Arial" panose="020B0604020202020204" pitchFamily="34" charset="0"/>
              <a:buChar char="•"/>
            </a:pPr>
            <a:r>
              <a:rPr lang="en-US" sz="4000" b="1" kern="100" dirty="0">
                <a:solidFill>
                  <a:schemeClr val="bg1"/>
                </a:solidFill>
                <a:effectLst/>
                <a:latin typeface="Calibri" panose="020F0502020204030204" pitchFamily="34" charset="0"/>
                <a:ea typeface="Aptos" panose="020B0004020202020204" pitchFamily="34" charset="0"/>
                <a:cs typeface="Times New Roman" panose="02020603050405020304" pitchFamily="18" charset="0"/>
              </a:rPr>
              <a:t>Political Polling -  </a:t>
            </a:r>
            <a:r>
              <a:rPr lang="en-US" sz="40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A</a:t>
            </a:r>
            <a:r>
              <a:rPr lang="en-US" sz="40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r>
              <a:rPr lang="en-US" sz="4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crucial tool in understanding public opinion and shaping US democratic processes </a:t>
            </a:r>
          </a:p>
          <a:p>
            <a:pPr marL="1257300" lvl="1" indent="-571500">
              <a:lnSpc>
                <a:spcPct val="107000"/>
              </a:lnSpc>
              <a:spcAft>
                <a:spcPts val="800"/>
              </a:spcAft>
              <a:buFont typeface="Arial" panose="020B0604020202020204" pitchFamily="34" charset="0"/>
              <a:buChar char="•"/>
            </a:pPr>
            <a:r>
              <a:rPr lang="en-US" sz="3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How ar</a:t>
            </a:r>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e polls developed?</a:t>
            </a:r>
          </a:p>
          <a:p>
            <a:pPr marL="1257300" lvl="1" indent="-571500">
              <a:lnSpc>
                <a:spcPct val="107000"/>
              </a:lnSpc>
              <a:spcAft>
                <a:spcPts val="800"/>
              </a:spcAft>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How are polls used?</a:t>
            </a:r>
          </a:p>
          <a:p>
            <a:pPr marL="1257300" lvl="1" indent="-571500">
              <a:lnSpc>
                <a:spcPct val="107000"/>
              </a:lnSpc>
              <a:spcAft>
                <a:spcPts val="800"/>
              </a:spcAft>
              <a:buFont typeface="Arial" panose="020B0604020202020204" pitchFamily="34" charset="0"/>
              <a:buChar char="•"/>
            </a:pPr>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How do we need to think about </a:t>
            </a:r>
          </a:p>
          <a:p>
            <a:pPr marL="685800" lvl="1">
              <a:lnSpc>
                <a:spcPct val="107000"/>
              </a:lnSpc>
              <a:spcAft>
                <a:spcPts val="800"/>
              </a:spcAft>
            </a:pPr>
            <a:r>
              <a:rPr lang="en-US" sz="3200" dirty="0">
                <a:solidFill>
                  <a:schemeClr val="bg1"/>
                </a:solidFill>
                <a:latin typeface="Calibri" panose="020F0502020204030204" pitchFamily="34" charset="0"/>
                <a:ea typeface="Calibri" panose="020F0502020204030204" pitchFamily="34" charset="0"/>
                <a:cs typeface="Times New Roman" panose="02020603050405020304" pitchFamily="18" charset="0"/>
              </a:rPr>
              <a:t>      Poll results in our elections – candidates, policies?</a:t>
            </a:r>
            <a:endParaRPr lang="en-US" sz="40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237896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F5AB7D-7226-6784-5690-1B14B86A2119}"/>
              </a:ext>
            </a:extLst>
          </p:cNvPr>
          <p:cNvSpPr>
            <a:spLocks noGrp="1"/>
          </p:cNvSpPr>
          <p:nvPr>
            <p:ph idx="1"/>
          </p:nvPr>
        </p:nvSpPr>
        <p:spPr/>
        <p:txBody>
          <a:bodyPr/>
          <a:lstStyle/>
          <a:p>
            <a:r>
              <a:rPr lang="en-US" dirty="0"/>
              <a:t>20 min</a:t>
            </a:r>
          </a:p>
          <a:p>
            <a:r>
              <a:rPr lang="en-US" dirty="0"/>
              <a:t>Please be on mute</a:t>
            </a:r>
          </a:p>
          <a:p>
            <a:endParaRPr lang="en-US" dirty="0"/>
          </a:p>
        </p:txBody>
      </p:sp>
      <p:sp>
        <p:nvSpPr>
          <p:cNvPr id="4" name="Slide Number Placeholder 3">
            <a:extLst>
              <a:ext uri="{FF2B5EF4-FFF2-40B4-BE49-F238E27FC236}">
                <a16:creationId xmlns:a16="http://schemas.microsoft.com/office/drawing/2014/main" id="{2DE0B12C-3F71-D5E8-F099-C113A4C2BFDF}"/>
              </a:ext>
            </a:extLst>
          </p:cNvPr>
          <p:cNvSpPr>
            <a:spLocks noGrp="1"/>
          </p:cNvSpPr>
          <p:nvPr>
            <p:ph type="sldNum" sz="quarter" idx="12"/>
          </p:nvPr>
        </p:nvSpPr>
        <p:spPr/>
        <p:txBody>
          <a:bodyPr/>
          <a:lstStyle/>
          <a:p>
            <a:r>
              <a:rPr lang="en-US"/>
              <a:t>			</a:t>
            </a:r>
            <a:fld id="{DA516836-7B0A-4232-85DA-EF834C24291B}" type="slidenum">
              <a:rPr lang="en-US" smtClean="0"/>
              <a:pPr/>
              <a:t>10</a:t>
            </a:fld>
            <a:endParaRPr lang="en-US" dirty="0"/>
          </a:p>
        </p:txBody>
      </p:sp>
      <p:cxnSp>
        <p:nvCxnSpPr>
          <p:cNvPr id="8" name="Straight Connector 7">
            <a:extLst>
              <a:ext uri="{FF2B5EF4-FFF2-40B4-BE49-F238E27FC236}">
                <a16:creationId xmlns:a16="http://schemas.microsoft.com/office/drawing/2014/main" id="{895CA858-B478-B9ED-D51B-F9BD3F09B47A}"/>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1802C8A4-7B6A-6523-8200-82AB18931562}"/>
              </a:ext>
            </a:extLst>
          </p:cNvPr>
          <p:cNvSpPr txBox="1">
            <a:spLocks/>
          </p:cNvSpPr>
          <p:nvPr/>
        </p:nvSpPr>
        <p:spPr>
          <a:xfrm>
            <a:off x="458632" y="117180"/>
            <a:ext cx="11274736" cy="658253"/>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altLang="en-US" sz="3200" b="1" dirty="0">
                <a:solidFill>
                  <a:schemeClr val="bg1"/>
                </a:solidFill>
                <a:ea typeface="Times New Roman" panose="02020603050405020304" pitchFamily="18" charset="0"/>
                <a:hlinkClick r:id="rId2">
                  <a:extLst>
                    <a:ext uri="{A12FA001-AC4F-418D-AE19-62706E023703}">
                      <ahyp:hlinkClr xmlns:ahyp="http://schemas.microsoft.com/office/drawing/2018/hyperlinkcolor" val="tx"/>
                    </a:ext>
                  </a:extLst>
                </a:hlinkClick>
              </a:rPr>
            </a:br>
            <a:r>
              <a:rPr lang="en-US" altLang="en-US" sz="3200" b="1" dirty="0">
                <a:solidFill>
                  <a:schemeClr val="bg1"/>
                </a:solidFill>
                <a:ea typeface="Times New Roman" panose="02020603050405020304" pitchFamily="18" charset="0"/>
              </a:rPr>
              <a:t>Andrew Baumann Presentation</a:t>
            </a:r>
            <a:r>
              <a:rPr lang="en-US" sz="3200" b="1" dirty="0">
                <a:solidFill>
                  <a:schemeClr val="bg1"/>
                </a:solidFill>
                <a:ea typeface="Lato" panose="020F0502020204030203" pitchFamily="34" charset="0"/>
                <a:cs typeface="Lato" panose="020F0502020204030203" pitchFamily="34" charset="0"/>
              </a:rPr>
              <a:t>      </a:t>
            </a:r>
            <a:br>
              <a:rPr lang="en-US" sz="3200" b="1" dirty="0">
                <a:solidFill>
                  <a:schemeClr val="bg1"/>
                </a:solidFill>
                <a:ea typeface="Lato" panose="020F0502020204030203" pitchFamily="34" charset="0"/>
                <a:cs typeface="Lato" panose="020F0502020204030203" pitchFamily="34" charset="0"/>
              </a:rPr>
            </a:br>
            <a:endParaRPr lang="en-US" sz="3200" b="1" dirty="0">
              <a:solidFill>
                <a:schemeClr val="bg1"/>
              </a:solidFill>
            </a:endParaRPr>
          </a:p>
        </p:txBody>
      </p:sp>
    </p:spTree>
    <p:extLst>
      <p:ext uri="{BB962C8B-B14F-4D97-AF65-F5344CB8AC3E}">
        <p14:creationId xmlns:p14="http://schemas.microsoft.com/office/powerpoint/2010/main" val="113053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1D9383-8A9C-E300-4A21-4E2326C264D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FD596E-FF89-382D-3AE6-C8A250D061C6}"/>
              </a:ext>
            </a:extLst>
          </p:cNvPr>
          <p:cNvSpPr>
            <a:spLocks noGrp="1"/>
          </p:cNvSpPr>
          <p:nvPr>
            <p:ph idx="1"/>
          </p:nvPr>
        </p:nvSpPr>
        <p:spPr/>
        <p:txBody>
          <a:bodyPr/>
          <a:lstStyle/>
          <a:p>
            <a:r>
              <a:rPr lang="en-US" dirty="0"/>
              <a:t>Facilitated Q &amp; A </a:t>
            </a:r>
          </a:p>
          <a:p>
            <a:pPr lvl="1"/>
            <a:r>
              <a:rPr lang="en-US" dirty="0"/>
              <a:t>Andrew Baumann &amp; Carolyn Hayek</a:t>
            </a:r>
          </a:p>
          <a:p>
            <a:r>
              <a:rPr lang="en-US" dirty="0"/>
              <a:t>20 min</a:t>
            </a:r>
          </a:p>
          <a:p>
            <a:endParaRPr lang="en-US" dirty="0"/>
          </a:p>
        </p:txBody>
      </p:sp>
      <p:sp>
        <p:nvSpPr>
          <p:cNvPr id="4" name="Slide Number Placeholder 3">
            <a:extLst>
              <a:ext uri="{FF2B5EF4-FFF2-40B4-BE49-F238E27FC236}">
                <a16:creationId xmlns:a16="http://schemas.microsoft.com/office/drawing/2014/main" id="{D218D870-B418-92B6-A896-53B16256811D}"/>
              </a:ext>
            </a:extLst>
          </p:cNvPr>
          <p:cNvSpPr>
            <a:spLocks noGrp="1"/>
          </p:cNvSpPr>
          <p:nvPr>
            <p:ph type="sldNum" sz="quarter" idx="12"/>
          </p:nvPr>
        </p:nvSpPr>
        <p:spPr/>
        <p:txBody>
          <a:bodyPr/>
          <a:lstStyle/>
          <a:p>
            <a:r>
              <a:rPr lang="en-US"/>
              <a:t>			</a:t>
            </a:r>
            <a:fld id="{DA516836-7B0A-4232-85DA-EF834C24291B}" type="slidenum">
              <a:rPr lang="en-US" smtClean="0"/>
              <a:pPr/>
              <a:t>11</a:t>
            </a:fld>
            <a:endParaRPr lang="en-US" dirty="0"/>
          </a:p>
        </p:txBody>
      </p:sp>
      <p:cxnSp>
        <p:nvCxnSpPr>
          <p:cNvPr id="8" name="Straight Connector 7">
            <a:extLst>
              <a:ext uri="{FF2B5EF4-FFF2-40B4-BE49-F238E27FC236}">
                <a16:creationId xmlns:a16="http://schemas.microsoft.com/office/drawing/2014/main" id="{443CB759-6ACC-98EC-AFC2-BC7702BC854C}"/>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85569468-6CF3-6792-026E-17E48A5EB87D}"/>
              </a:ext>
            </a:extLst>
          </p:cNvPr>
          <p:cNvSpPr txBox="1">
            <a:spLocks/>
          </p:cNvSpPr>
          <p:nvPr/>
        </p:nvSpPr>
        <p:spPr>
          <a:xfrm>
            <a:off x="458632" y="136525"/>
            <a:ext cx="11274736" cy="662545"/>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altLang="en-US" sz="3600" b="1" dirty="0">
                <a:solidFill>
                  <a:schemeClr val="bg1"/>
                </a:solidFill>
                <a:ea typeface="Times New Roman" panose="02020603050405020304" pitchFamily="18" charset="0"/>
                <a:hlinkClick r:id="rId2">
                  <a:extLst>
                    <a:ext uri="{A12FA001-AC4F-418D-AE19-62706E023703}">
                      <ahyp:hlinkClr xmlns:ahyp="http://schemas.microsoft.com/office/drawing/2018/hyperlinkcolor" val="tx"/>
                    </a:ext>
                  </a:extLst>
                </a:hlinkClick>
              </a:rPr>
            </a:br>
            <a:r>
              <a:rPr lang="en-US" altLang="en-US" sz="3600" b="1" dirty="0">
                <a:solidFill>
                  <a:schemeClr val="bg1"/>
                </a:solidFill>
                <a:ea typeface="Times New Roman" panose="02020603050405020304" pitchFamily="18" charset="0"/>
              </a:rPr>
              <a:t>Andrew Baumann &amp; Carolyn Hayek: Q &amp; A</a:t>
            </a:r>
            <a:r>
              <a:rPr lang="en-US" sz="3600" b="1" dirty="0">
                <a:solidFill>
                  <a:schemeClr val="bg1"/>
                </a:solidFill>
                <a:ea typeface="Lato" panose="020F0502020204030203" pitchFamily="34" charset="0"/>
                <a:cs typeface="Lato" panose="020F0502020204030203" pitchFamily="34" charset="0"/>
              </a:rPr>
              <a:t>      </a:t>
            </a:r>
            <a:br>
              <a:rPr lang="en-US" sz="3600" b="1" dirty="0">
                <a:solidFill>
                  <a:schemeClr val="bg1"/>
                </a:solidFill>
                <a:ea typeface="Lato" panose="020F0502020204030203" pitchFamily="34" charset="0"/>
                <a:cs typeface="Lato" panose="020F0502020204030203" pitchFamily="34" charset="0"/>
              </a:rPr>
            </a:br>
            <a:endParaRPr lang="en-US" sz="3600" b="1" dirty="0">
              <a:solidFill>
                <a:schemeClr val="bg1"/>
              </a:solidFill>
            </a:endParaRPr>
          </a:p>
        </p:txBody>
      </p:sp>
    </p:spTree>
    <p:extLst>
      <p:ext uri="{BB962C8B-B14F-4D97-AF65-F5344CB8AC3E}">
        <p14:creationId xmlns:p14="http://schemas.microsoft.com/office/powerpoint/2010/main" val="1189123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946D10-D5D9-F407-6F76-95E7CFB2C8A1}"/>
              </a:ext>
            </a:extLst>
          </p:cNvPr>
          <p:cNvSpPr>
            <a:spLocks noGrp="1"/>
          </p:cNvSpPr>
          <p:nvPr>
            <p:ph idx="1"/>
          </p:nvPr>
        </p:nvSpPr>
        <p:spPr/>
        <p:txBody>
          <a:bodyPr/>
          <a:lstStyle/>
          <a:p>
            <a:r>
              <a:rPr lang="en-US" dirty="0"/>
              <a:t>Attendee Q &amp; A with Andrew Baumann</a:t>
            </a:r>
          </a:p>
          <a:p>
            <a:r>
              <a:rPr lang="en-US" dirty="0"/>
              <a:t>20 min</a:t>
            </a:r>
          </a:p>
          <a:p>
            <a:r>
              <a:rPr lang="en-US" dirty="0"/>
              <a:t>Provide questions in Chat or Raise your virtual ‘hand’ in Zoom</a:t>
            </a:r>
          </a:p>
        </p:txBody>
      </p:sp>
      <p:sp>
        <p:nvSpPr>
          <p:cNvPr id="4" name="Slide Number Placeholder 3">
            <a:extLst>
              <a:ext uri="{FF2B5EF4-FFF2-40B4-BE49-F238E27FC236}">
                <a16:creationId xmlns:a16="http://schemas.microsoft.com/office/drawing/2014/main" id="{29136B3D-FBBE-9761-E6E8-3C1691F4B507}"/>
              </a:ext>
            </a:extLst>
          </p:cNvPr>
          <p:cNvSpPr>
            <a:spLocks noGrp="1"/>
          </p:cNvSpPr>
          <p:nvPr>
            <p:ph type="sldNum" sz="quarter" idx="12"/>
          </p:nvPr>
        </p:nvSpPr>
        <p:spPr/>
        <p:txBody>
          <a:bodyPr/>
          <a:lstStyle/>
          <a:p>
            <a:r>
              <a:rPr lang="en-US"/>
              <a:t>			</a:t>
            </a:r>
            <a:fld id="{DA516836-7B0A-4232-85DA-EF834C24291B}" type="slidenum">
              <a:rPr lang="en-US" smtClean="0"/>
              <a:pPr/>
              <a:t>12</a:t>
            </a:fld>
            <a:endParaRPr lang="en-US" dirty="0"/>
          </a:p>
        </p:txBody>
      </p:sp>
      <p:cxnSp>
        <p:nvCxnSpPr>
          <p:cNvPr id="8" name="Straight Connector 7">
            <a:extLst>
              <a:ext uri="{FF2B5EF4-FFF2-40B4-BE49-F238E27FC236}">
                <a16:creationId xmlns:a16="http://schemas.microsoft.com/office/drawing/2014/main" id="{7EA6A148-2406-4663-720D-EE8DF08569F3}"/>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37C6B5B2-5F78-3F2B-F609-E8CDB7779CDE}"/>
              </a:ext>
            </a:extLst>
          </p:cNvPr>
          <p:cNvSpPr txBox="1">
            <a:spLocks/>
          </p:cNvSpPr>
          <p:nvPr/>
        </p:nvSpPr>
        <p:spPr>
          <a:xfrm>
            <a:off x="458632" y="136525"/>
            <a:ext cx="11274736" cy="662545"/>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altLang="en-US" sz="4000" b="1" dirty="0">
                <a:solidFill>
                  <a:schemeClr val="bg1"/>
                </a:solidFill>
                <a:ea typeface="Times New Roman" panose="02020603050405020304" pitchFamily="18" charset="0"/>
                <a:hlinkClick r:id="rId2">
                  <a:extLst>
                    <a:ext uri="{A12FA001-AC4F-418D-AE19-62706E023703}">
                      <ahyp:hlinkClr xmlns:ahyp="http://schemas.microsoft.com/office/drawing/2018/hyperlinkcolor" val="tx"/>
                    </a:ext>
                  </a:extLst>
                </a:hlinkClick>
              </a:rPr>
            </a:br>
            <a:r>
              <a:rPr lang="en-US" altLang="en-US" sz="4000" b="1" dirty="0">
                <a:solidFill>
                  <a:schemeClr val="bg1"/>
                </a:solidFill>
                <a:ea typeface="Times New Roman" panose="02020603050405020304" pitchFamily="18" charset="0"/>
              </a:rPr>
              <a:t>Audience Q &amp; A</a:t>
            </a:r>
            <a:r>
              <a:rPr lang="en-US" sz="4000" b="1" dirty="0">
                <a:solidFill>
                  <a:schemeClr val="bg1"/>
                </a:solidFill>
                <a:ea typeface="Lato" panose="020F0502020204030203" pitchFamily="34" charset="0"/>
                <a:cs typeface="Lato" panose="020F0502020204030203" pitchFamily="34" charset="0"/>
              </a:rPr>
              <a:t>      </a:t>
            </a:r>
            <a:br>
              <a:rPr lang="en-US" sz="4000" b="1" dirty="0">
                <a:solidFill>
                  <a:schemeClr val="bg1"/>
                </a:solidFill>
                <a:ea typeface="Lato" panose="020F0502020204030203" pitchFamily="34" charset="0"/>
                <a:cs typeface="Lato" panose="020F0502020204030203" pitchFamily="34" charset="0"/>
              </a:rPr>
            </a:br>
            <a:endParaRPr lang="en-US" sz="4000" b="1" dirty="0">
              <a:solidFill>
                <a:schemeClr val="bg1"/>
              </a:solidFill>
            </a:endParaRPr>
          </a:p>
        </p:txBody>
      </p:sp>
      <p:sp>
        <p:nvSpPr>
          <p:cNvPr id="2" name="TextBox 1">
            <a:extLst>
              <a:ext uri="{FF2B5EF4-FFF2-40B4-BE49-F238E27FC236}">
                <a16:creationId xmlns:a16="http://schemas.microsoft.com/office/drawing/2014/main" id="{21EE9E4A-CB87-833D-2F4E-48782ACBDDA5}"/>
              </a:ext>
            </a:extLst>
          </p:cNvPr>
          <p:cNvSpPr txBox="1"/>
          <p:nvPr/>
        </p:nvSpPr>
        <p:spPr>
          <a:xfrm>
            <a:off x="2668045" y="6352143"/>
            <a:ext cx="7890354" cy="369332"/>
          </a:xfrm>
          <a:prstGeom prst="rect">
            <a:avLst/>
          </a:prstGeom>
          <a:noFill/>
        </p:spPr>
        <p:txBody>
          <a:bodyPr wrap="square" rtlCol="0">
            <a:spAutoFit/>
          </a:bodyPr>
          <a:lstStyle/>
          <a:p>
            <a:r>
              <a:rPr lang="en-US" b="1" dirty="0">
                <a:solidFill>
                  <a:srgbClr val="5C8726"/>
                </a:solidFill>
              </a:rPr>
              <a:t>Carolyn Hayek &amp; Melissa Johnsen will ensure questions are provided to Andrew</a:t>
            </a:r>
          </a:p>
        </p:txBody>
      </p:sp>
    </p:spTree>
    <p:extLst>
      <p:ext uri="{BB962C8B-B14F-4D97-AF65-F5344CB8AC3E}">
        <p14:creationId xmlns:p14="http://schemas.microsoft.com/office/powerpoint/2010/main" val="17192181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682A198-B1C6-C2BF-1C15-20036E81A276}"/>
              </a:ext>
            </a:extLst>
          </p:cNvPr>
          <p:cNvSpPr>
            <a:spLocks noGrp="1"/>
          </p:cNvSpPr>
          <p:nvPr>
            <p:ph type="sldNum" sz="quarter" idx="12"/>
          </p:nvPr>
        </p:nvSpPr>
        <p:spPr/>
        <p:txBody>
          <a:bodyPr/>
          <a:lstStyle/>
          <a:p>
            <a:r>
              <a:rPr lang="en-US"/>
              <a:t>			</a:t>
            </a:r>
            <a:fld id="{DA516836-7B0A-4232-85DA-EF834C24291B}" type="slidenum">
              <a:rPr lang="en-US" smtClean="0"/>
              <a:pPr/>
              <a:t>13</a:t>
            </a:fld>
            <a:endParaRPr lang="en-US" dirty="0"/>
          </a:p>
        </p:txBody>
      </p:sp>
      <p:cxnSp>
        <p:nvCxnSpPr>
          <p:cNvPr id="6" name="Straight Connector 5">
            <a:extLst>
              <a:ext uri="{FF2B5EF4-FFF2-40B4-BE49-F238E27FC236}">
                <a16:creationId xmlns:a16="http://schemas.microsoft.com/office/drawing/2014/main" id="{66291357-5D31-B318-07AF-8737765F6467}"/>
              </a:ext>
            </a:extLst>
          </p:cNvPr>
          <p:cNvCxnSpPr>
            <a:cxnSpLocks/>
          </p:cNvCxnSpPr>
          <p:nvPr/>
        </p:nvCxnSpPr>
        <p:spPr>
          <a:xfrm>
            <a:off x="-4354" y="3444720"/>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873AC270-AD4D-8CF3-C629-319AF2FF0EE9}"/>
              </a:ext>
            </a:extLst>
          </p:cNvPr>
          <p:cNvSpPr txBox="1">
            <a:spLocks/>
          </p:cNvSpPr>
          <p:nvPr/>
        </p:nvSpPr>
        <p:spPr>
          <a:xfrm>
            <a:off x="751114" y="2090058"/>
            <a:ext cx="10720673" cy="1611082"/>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base">
              <a:lnSpc>
                <a:spcPct val="100000"/>
              </a:lnSpc>
              <a:spcBef>
                <a:spcPts val="0"/>
              </a:spcBef>
            </a:pPr>
            <a:r>
              <a:rPr lang="en-US" sz="3600" b="1" dirty="0">
                <a:solidFill>
                  <a:schemeClr val="bg1"/>
                </a:solidFill>
              </a:rPr>
              <a:t> </a:t>
            </a:r>
            <a:r>
              <a:rPr lang="en-US" sz="3600" b="1" i="0" u="none" strike="noStrike" dirty="0">
                <a:solidFill>
                  <a:schemeClr val="bg1"/>
                </a:solidFill>
                <a:effectLst/>
                <a:latin typeface="Calibri" panose="020F0502020204030204" pitchFamily="34" charset="0"/>
              </a:rPr>
              <a:t>CALL TO ACTION: </a:t>
            </a:r>
            <a:r>
              <a:rPr lang="en-US" sz="3600" b="1" dirty="0">
                <a:solidFill>
                  <a:schemeClr val="bg1"/>
                </a:solidFill>
                <a:latin typeface="Calibri" panose="020F0502020204030204" pitchFamily="34" charset="0"/>
              </a:rPr>
              <a:t>Political Polling </a:t>
            </a:r>
            <a:endParaRPr lang="en-US" sz="2000" b="1" dirty="0">
              <a:solidFill>
                <a:schemeClr val="bg1"/>
              </a:solidFill>
              <a:effectLst/>
            </a:endParaRPr>
          </a:p>
        </p:txBody>
      </p:sp>
      <p:sp>
        <p:nvSpPr>
          <p:cNvPr id="8" name="Rounded Rectangle 3">
            <a:extLst>
              <a:ext uri="{FF2B5EF4-FFF2-40B4-BE49-F238E27FC236}">
                <a16:creationId xmlns:a16="http://schemas.microsoft.com/office/drawing/2014/main" id="{1A5D7DAD-148D-0BB5-5F39-74C6B9D2D4E1}"/>
              </a:ext>
            </a:extLst>
          </p:cNvPr>
          <p:cNvSpPr/>
          <p:nvPr/>
        </p:nvSpPr>
        <p:spPr>
          <a:xfrm>
            <a:off x="1440492" y="4403993"/>
            <a:ext cx="2302701" cy="132456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mj-lt"/>
              </a:rPr>
              <a:t>Learn</a:t>
            </a:r>
          </a:p>
        </p:txBody>
      </p:sp>
      <p:sp>
        <p:nvSpPr>
          <p:cNvPr id="9" name="Rounded Rectangle 3">
            <a:extLst>
              <a:ext uri="{FF2B5EF4-FFF2-40B4-BE49-F238E27FC236}">
                <a16:creationId xmlns:a16="http://schemas.microsoft.com/office/drawing/2014/main" id="{7FC30E32-7190-6F86-F0F0-B671B089B81E}"/>
              </a:ext>
            </a:extLst>
          </p:cNvPr>
          <p:cNvSpPr/>
          <p:nvPr/>
        </p:nvSpPr>
        <p:spPr>
          <a:xfrm>
            <a:off x="4461353" y="4403993"/>
            <a:ext cx="2302702" cy="132456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mj-lt"/>
              </a:rPr>
              <a:t>Advocate</a:t>
            </a:r>
          </a:p>
        </p:txBody>
      </p:sp>
      <p:sp>
        <p:nvSpPr>
          <p:cNvPr id="10" name="Rounded Rectangle 3">
            <a:extLst>
              <a:ext uri="{FF2B5EF4-FFF2-40B4-BE49-F238E27FC236}">
                <a16:creationId xmlns:a16="http://schemas.microsoft.com/office/drawing/2014/main" id="{38CCCDA5-BFC4-9190-B0D1-35FAD45B5E55}"/>
              </a:ext>
            </a:extLst>
          </p:cNvPr>
          <p:cNvSpPr/>
          <p:nvPr/>
        </p:nvSpPr>
        <p:spPr>
          <a:xfrm>
            <a:off x="7745260" y="4403993"/>
            <a:ext cx="2302702" cy="132456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mj-lt"/>
              </a:rPr>
              <a:t>Act</a:t>
            </a:r>
          </a:p>
        </p:txBody>
      </p:sp>
      <p:grpSp>
        <p:nvGrpSpPr>
          <p:cNvPr id="2" name="Group 1">
            <a:extLst>
              <a:ext uri="{FF2B5EF4-FFF2-40B4-BE49-F238E27FC236}">
                <a16:creationId xmlns:a16="http://schemas.microsoft.com/office/drawing/2014/main" id="{8864AD25-C4C1-7213-5723-873646B90C82}"/>
              </a:ext>
            </a:extLst>
          </p:cNvPr>
          <p:cNvGrpSpPr/>
          <p:nvPr/>
        </p:nvGrpSpPr>
        <p:grpSpPr>
          <a:xfrm>
            <a:off x="2368701" y="6265269"/>
            <a:ext cx="2042148" cy="375552"/>
            <a:chOff x="10208272" y="1448704"/>
            <a:chExt cx="1749938" cy="384704"/>
          </a:xfrm>
        </p:grpSpPr>
        <p:cxnSp>
          <p:nvCxnSpPr>
            <p:cNvPr id="3" name="Straight Connector 2">
              <a:extLst>
                <a:ext uri="{FF2B5EF4-FFF2-40B4-BE49-F238E27FC236}">
                  <a16:creationId xmlns:a16="http://schemas.microsoft.com/office/drawing/2014/main" id="{C238100A-4391-3B93-9D28-D7A29800F350}"/>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D76C897-D99B-B1D4-9A41-23E84D4D51BE}"/>
                </a:ext>
              </a:extLst>
            </p:cNvPr>
            <p:cNvSpPr txBox="1"/>
            <p:nvPr/>
          </p:nvSpPr>
          <p:spPr>
            <a:xfrm>
              <a:off x="10208272" y="1545869"/>
              <a:ext cx="1737360" cy="257285"/>
            </a:xfrm>
            <a:prstGeom prst="rect">
              <a:avLst/>
            </a:prstGeom>
            <a:noFill/>
          </p:spPr>
          <p:txBody>
            <a:bodyPr wrap="square" rtlCol="0" anchor="ctr">
              <a:spAutoFit/>
            </a:bodyPr>
            <a:lstStyle/>
            <a:p>
              <a:pPr algn="ctr"/>
              <a:r>
                <a:rPr lang="en-US" sz="1600" b="1" dirty="0">
                  <a:solidFill>
                    <a:srgbClr val="5C8726"/>
                  </a:solidFill>
                </a:rPr>
                <a:t>Agenda: 5  mins</a:t>
              </a:r>
            </a:p>
          </p:txBody>
        </p:sp>
        <p:cxnSp>
          <p:nvCxnSpPr>
            <p:cNvPr id="11" name="Straight Connector 10">
              <a:extLst>
                <a:ext uri="{FF2B5EF4-FFF2-40B4-BE49-F238E27FC236}">
                  <a16:creationId xmlns:a16="http://schemas.microsoft.com/office/drawing/2014/main" id="{99226C71-2B64-80EE-2FB3-DABDBBA6F8E8}"/>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5F904EEB-6993-FB18-104A-4764D95F3D13}"/>
              </a:ext>
            </a:extLst>
          </p:cNvPr>
          <p:cNvSpPr txBox="1"/>
          <p:nvPr/>
        </p:nvSpPr>
        <p:spPr>
          <a:xfrm>
            <a:off x="5810766" y="6335385"/>
            <a:ext cx="6118964" cy="375552"/>
          </a:xfrm>
          <a:prstGeom prst="rect">
            <a:avLst/>
          </a:prstGeom>
          <a:noFill/>
        </p:spPr>
        <p:txBody>
          <a:bodyPr wrap="square">
            <a:spAutoFit/>
          </a:bodyPr>
          <a:lstStyle/>
          <a:p>
            <a:pPr marR="0" lvl="0">
              <a:lnSpc>
                <a:spcPct val="107000"/>
              </a:lnSpc>
              <a:spcBef>
                <a:spcPts val="0"/>
              </a:spcBef>
              <a:spcAft>
                <a:spcPts val="0"/>
              </a:spcAft>
            </a:pPr>
            <a:r>
              <a:rPr lang="en-US" sz="1800" b="1" u="none" strike="noStrike" dirty="0">
                <a:effectLst/>
                <a:ea typeface="Lato" panose="020F0502020204030203" pitchFamily="34" charset="0"/>
                <a:cs typeface="Lato" panose="020F0502020204030203" pitchFamily="34" charset="0"/>
              </a:rPr>
              <a:t>AAUW WA Online Website: </a:t>
            </a:r>
            <a:r>
              <a:rPr lang="en-US" sz="1800" u="none" strike="noStrike" dirty="0">
                <a:effectLst/>
                <a:ea typeface="Lato" panose="020F0502020204030203" pitchFamily="34" charset="0"/>
                <a:cs typeface="Lato" panose="020F0502020204030203" pitchFamily="34" charset="0"/>
                <a:hlinkClick r:id="rId2"/>
              </a:rPr>
              <a:t>https://wa-online.aauw.net/</a:t>
            </a:r>
            <a:r>
              <a:rPr lang="en-US" sz="1800" u="none" strike="noStrike" dirty="0">
                <a:effectLst/>
                <a:ea typeface="Lato" panose="020F0502020204030203" pitchFamily="34" charset="0"/>
                <a:cs typeface="Lato" panose="020F0502020204030203" pitchFamily="34" charset="0"/>
              </a:rPr>
              <a:t> </a:t>
            </a:r>
          </a:p>
        </p:txBody>
      </p:sp>
      <p:sp>
        <p:nvSpPr>
          <p:cNvPr id="13" name="TextBox 12">
            <a:extLst>
              <a:ext uri="{FF2B5EF4-FFF2-40B4-BE49-F238E27FC236}">
                <a16:creationId xmlns:a16="http://schemas.microsoft.com/office/drawing/2014/main" id="{DAFC8379-2148-58F1-EB05-D7B17701A3EA}"/>
              </a:ext>
            </a:extLst>
          </p:cNvPr>
          <p:cNvSpPr txBox="1"/>
          <p:nvPr/>
        </p:nvSpPr>
        <p:spPr>
          <a:xfrm>
            <a:off x="262270" y="6246740"/>
            <a:ext cx="1822358" cy="369332"/>
          </a:xfrm>
          <a:prstGeom prst="rect">
            <a:avLst/>
          </a:prstGeom>
          <a:noFill/>
        </p:spPr>
        <p:txBody>
          <a:bodyPr wrap="none" rtlCol="0">
            <a:spAutoFit/>
          </a:bodyPr>
          <a:lstStyle/>
          <a:p>
            <a:r>
              <a:rPr lang="en-US" b="1" dirty="0"/>
              <a:t>Dorothy McBride</a:t>
            </a:r>
          </a:p>
        </p:txBody>
      </p:sp>
    </p:spTree>
    <p:extLst>
      <p:ext uri="{BB962C8B-B14F-4D97-AF65-F5344CB8AC3E}">
        <p14:creationId xmlns:p14="http://schemas.microsoft.com/office/powerpoint/2010/main" val="2718403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31685-AF66-399E-D706-D9703EAE142E}"/>
              </a:ext>
            </a:extLst>
          </p:cNvPr>
          <p:cNvSpPr>
            <a:spLocks noGrp="1"/>
          </p:cNvSpPr>
          <p:nvPr>
            <p:ph type="title"/>
          </p:nvPr>
        </p:nvSpPr>
        <p:spPr>
          <a:xfrm>
            <a:off x="1090677" y="260969"/>
            <a:ext cx="10515600" cy="808463"/>
          </a:xfrm>
          <a:prstGeom prst="roundRect">
            <a:avLst/>
          </a:prstGeom>
          <a:solidFill>
            <a:srgbClr val="16497C"/>
          </a:solidFill>
        </p:spPr>
        <p:txBody>
          <a:bodyPr>
            <a:noAutofit/>
          </a:bodyPr>
          <a:lstStyle/>
          <a:p>
            <a:pPr lvl="0" algn="ctr" fontAlgn="base">
              <a:lnSpc>
                <a:spcPct val="100000"/>
              </a:lnSpc>
              <a:spcBef>
                <a:spcPts val="0"/>
              </a:spcBef>
            </a:pPr>
            <a:r>
              <a:rPr lang="en-US" sz="2800" b="1" dirty="0">
                <a:solidFill>
                  <a:schemeClr val="bg1"/>
                </a:solidFill>
              </a:rPr>
              <a:t> Call to Action: Learn, Advocate &amp; Action – Public Policy Advocacy</a:t>
            </a:r>
          </a:p>
        </p:txBody>
      </p:sp>
      <p:sp>
        <p:nvSpPr>
          <p:cNvPr id="5" name="Content Placeholder 4">
            <a:extLst>
              <a:ext uri="{FF2B5EF4-FFF2-40B4-BE49-F238E27FC236}">
                <a16:creationId xmlns:a16="http://schemas.microsoft.com/office/drawing/2014/main" id="{E73A83CE-C52D-CF73-BB2E-F6BB3B079DB3}"/>
              </a:ext>
            </a:extLst>
          </p:cNvPr>
          <p:cNvSpPr>
            <a:spLocks noGrp="1"/>
          </p:cNvSpPr>
          <p:nvPr>
            <p:ph sz="half" idx="1"/>
          </p:nvPr>
        </p:nvSpPr>
        <p:spPr/>
        <p:txBody>
          <a:bodyPr>
            <a:noAutofit/>
          </a:bodyPr>
          <a:lstStyle/>
          <a:p>
            <a:endParaRPr lang="en-US" sz="1400" dirty="0"/>
          </a:p>
          <a:p>
            <a:pPr lvl="1"/>
            <a:endParaRPr lang="en-US" dirty="0"/>
          </a:p>
          <a:p>
            <a:pPr marL="914400" lvl="2" indent="0">
              <a:buNone/>
            </a:pPr>
            <a:endParaRPr lang="en-US" dirty="0"/>
          </a:p>
          <a:p>
            <a:pPr lvl="2"/>
            <a:endParaRPr lang="en-US" b="0" i="0" dirty="0">
              <a:effectLst/>
            </a:endParaRPr>
          </a:p>
          <a:p>
            <a:pPr marL="0" indent="0" algn="l">
              <a:buNone/>
            </a:pPr>
            <a:endParaRPr lang="en-US" sz="1800" dirty="0"/>
          </a:p>
        </p:txBody>
      </p:sp>
      <p:sp>
        <p:nvSpPr>
          <p:cNvPr id="3" name="Content Placeholder 2">
            <a:extLst>
              <a:ext uri="{FF2B5EF4-FFF2-40B4-BE49-F238E27FC236}">
                <a16:creationId xmlns:a16="http://schemas.microsoft.com/office/drawing/2014/main" id="{EE7335A9-9384-2CA3-0435-1528948D58D8}"/>
              </a:ext>
            </a:extLst>
          </p:cNvPr>
          <p:cNvSpPr>
            <a:spLocks noGrp="1"/>
          </p:cNvSpPr>
          <p:nvPr>
            <p:ph sz="half" idx="2"/>
          </p:nvPr>
        </p:nvSpPr>
        <p:spPr>
          <a:xfrm>
            <a:off x="546970" y="1563164"/>
            <a:ext cx="5329110" cy="5173302"/>
          </a:xfrm>
          <a:solidFill>
            <a:schemeClr val="accent2">
              <a:lumMod val="40000"/>
              <a:lumOff val="60000"/>
            </a:schemeClr>
          </a:solidFill>
        </p:spPr>
        <p:txBody>
          <a:bodyPr>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rPr>
              <a:t>Pew Research:  </a:t>
            </a:r>
            <a:r>
              <a:rPr kumimoji="0" lang="en-US" altLang="en-US" sz="2200" b="1" i="0" u="none" strike="noStrike" cap="none" normalizeH="0" baseline="0" dirty="0">
                <a:ln>
                  <a:noFill/>
                </a:ln>
                <a:solidFill>
                  <a:srgbClr val="222222"/>
                </a:solidFill>
                <a:effectLst/>
                <a:cs typeface="Calibri" panose="020F0502020204030204" pitchFamily="34" charset="0"/>
                <a:hlinkClick r:id="rId2"/>
              </a:rPr>
              <a:t>Pewresearch.org </a:t>
            </a:r>
            <a:r>
              <a:rPr kumimoji="0" lang="en-US" altLang="en-US" sz="2200" b="1" i="0" u="none" strike="noStrike" cap="none" normalizeH="0" baseline="0" dirty="0">
                <a:ln>
                  <a:noFill/>
                </a:ln>
                <a:solidFill>
                  <a:srgbClr val="222222"/>
                </a:solidFill>
                <a:effectLst/>
                <a:cs typeface="Calibri" panose="020F0502020204030204" pitchFamily="34" charset="0"/>
              </a:rPr>
              <a:t> </a:t>
            </a:r>
            <a:endParaRPr kumimoji="0" lang="en-US" altLang="en-US" sz="2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rPr>
              <a:t> </a:t>
            </a:r>
            <a:endParaRPr kumimoji="0" lang="en-US" altLang="en-US" sz="2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rPr>
              <a:t>AP Monthly Polls:  </a:t>
            </a:r>
            <a:r>
              <a:rPr kumimoji="0" lang="en-US" altLang="en-US" sz="2200" b="1" i="0" u="none" strike="noStrike" cap="none" normalizeH="0" baseline="0" dirty="0">
                <a:ln>
                  <a:noFill/>
                </a:ln>
                <a:solidFill>
                  <a:srgbClr val="1155CC"/>
                </a:solidFill>
                <a:effectLst/>
                <a:cs typeface="Calibri" panose="020F0502020204030204" pitchFamily="34" charset="0"/>
                <a:hlinkClick r:id="rId3"/>
              </a:rPr>
              <a:t>apnorc.org</a:t>
            </a:r>
            <a:endParaRPr kumimoji="0" lang="en-US" altLang="en-US" sz="2200" b="1" i="0" u="none" strike="noStrike" cap="none" normalizeH="0" baseline="0" dirty="0">
              <a:ln>
                <a:noFill/>
              </a:ln>
              <a:solidFill>
                <a:srgbClr val="1155CC"/>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rPr>
              <a:t> Quinnipiac University Polls</a:t>
            </a:r>
            <a:endParaRPr lang="en-US" altLang="en-US" sz="22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hlinkClick r:id="rId4"/>
              </a:rPr>
              <a:t>https://</a:t>
            </a:r>
            <a:r>
              <a:rPr kumimoji="0" lang="en-US" altLang="en-US" sz="2200" b="1" i="0" u="none" strike="noStrike" cap="none" normalizeH="0" baseline="0" dirty="0" err="1">
                <a:ln>
                  <a:noFill/>
                </a:ln>
                <a:solidFill>
                  <a:srgbClr val="222222"/>
                </a:solidFill>
                <a:effectLst/>
                <a:cs typeface="Calibri" panose="020F0502020204030204" pitchFamily="34" charset="0"/>
                <a:hlinkClick r:id="rId4"/>
              </a:rPr>
              <a:t>poll.qu.edu</a:t>
            </a:r>
            <a:r>
              <a:rPr kumimoji="0" lang="en-US" altLang="en-US" sz="2200" b="1" i="0" u="none" strike="noStrike" cap="none" normalizeH="0" baseline="0" dirty="0">
                <a:ln>
                  <a:noFill/>
                </a:ln>
                <a:solidFill>
                  <a:srgbClr val="222222"/>
                </a:solidFill>
                <a:effectLst/>
                <a:cs typeface="Calibri" panose="020F0502020204030204" pitchFamily="34" charset="0"/>
                <a:hlinkClick r:id="rId4"/>
              </a:rPr>
              <a:t>/ </a:t>
            </a:r>
            <a:endParaRPr kumimoji="0" lang="en-US" altLang="en-US" sz="2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200" b="1" i="0" u="none" strike="noStrike" cap="none" normalizeH="0" baseline="0" dirty="0">
              <a:ln>
                <a:noFill/>
              </a:ln>
              <a:solidFill>
                <a:srgbClr val="222222"/>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1" i="0" u="none" strike="noStrike" cap="none" normalizeH="0" baseline="0" dirty="0">
                <a:ln>
                  <a:noFill/>
                </a:ln>
                <a:solidFill>
                  <a:srgbClr val="222222"/>
                </a:solidFill>
                <a:effectLst/>
                <a:cs typeface="Calibri" panose="020F0502020204030204" pitchFamily="34" charset="0"/>
              </a:rPr>
              <a:t>Center for an Informed Public at the University of Washington  </a:t>
            </a:r>
            <a:r>
              <a:rPr kumimoji="0" lang="en-US" altLang="en-US" sz="2200" b="1" i="0" u="none" strike="noStrike" cap="none" normalizeH="0" baseline="0" dirty="0">
                <a:ln>
                  <a:noFill/>
                </a:ln>
                <a:solidFill>
                  <a:srgbClr val="0563C1"/>
                </a:solidFill>
                <a:effectLst/>
                <a:cs typeface="Calibri" panose="020F0502020204030204" pitchFamily="34" charset="0"/>
                <a:hlinkClick r:id="rId5"/>
              </a:rPr>
              <a:t>www.cip.uw.edu</a:t>
            </a:r>
            <a:endParaRPr kumimoji="0" lang="en-US" altLang="en-US" sz="2200" b="1" i="0" u="none" strike="noStrike" cap="none" normalizeH="0" baseline="0" dirty="0">
              <a:ln>
                <a:noFill/>
              </a:ln>
              <a:solidFill>
                <a:srgbClr val="0563C1"/>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200" b="1" dirty="0">
              <a:solidFill>
                <a:srgbClr val="0563C1"/>
              </a:solidFill>
              <a:cs typeface="Calibri" panose="020F0502020204030204" pitchFamily="34" charset="0"/>
            </a:endParaRPr>
          </a:p>
          <a:p>
            <a:pPr marL="0" indent="0" eaLnBrk="0" fontAlgn="base" hangingPunct="0">
              <a:lnSpc>
                <a:spcPct val="100000"/>
              </a:lnSpc>
              <a:spcBef>
                <a:spcPct val="0"/>
              </a:spcBef>
              <a:spcAft>
                <a:spcPct val="0"/>
              </a:spcAft>
              <a:buNone/>
            </a:pPr>
            <a:r>
              <a:rPr lang="en-US" sz="2200" b="1" dirty="0">
                <a:solidFill>
                  <a:srgbClr val="000000"/>
                </a:solidFill>
              </a:rPr>
              <a:t>Ab</a:t>
            </a:r>
            <a:r>
              <a:rPr lang="en-US" sz="2200" b="1" i="0" u="none" strike="noStrike" dirty="0">
                <a:solidFill>
                  <a:srgbClr val="000000"/>
                </a:solidFill>
                <a:effectLst/>
              </a:rPr>
              <a:t>out the legislative process in Washington state  </a:t>
            </a:r>
            <a:r>
              <a:rPr lang="en-US" sz="2200" b="0" i="0" u="sng" strike="noStrike" dirty="0">
                <a:solidFill>
                  <a:srgbClr val="0563C1"/>
                </a:solidFill>
                <a:effectLst/>
                <a:hlinkClick r:id="rId6"/>
              </a:rPr>
              <a:t>https://leg.wa.gov/legislature/Pages/Overview.aspx</a:t>
            </a:r>
            <a:endParaRPr lang="en-US" sz="2200" b="0" i="0" u="sng" strike="noStrike" dirty="0">
              <a:solidFill>
                <a:srgbClr val="0563C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200" b="0" i="0" u="none" strike="noStrike" cap="none" normalizeH="0" baseline="0" dirty="0">
              <a:ln>
                <a:noFill/>
              </a:ln>
              <a:solidFill>
                <a:schemeClr val="tx1"/>
              </a:solidFill>
              <a:effectLst/>
            </a:endParaRPr>
          </a:p>
          <a:p>
            <a:endParaRPr lang="en-US" sz="2200" dirty="0"/>
          </a:p>
        </p:txBody>
      </p:sp>
      <p:sp>
        <p:nvSpPr>
          <p:cNvPr id="29" name="TextBox 28">
            <a:extLst>
              <a:ext uri="{FF2B5EF4-FFF2-40B4-BE49-F238E27FC236}">
                <a16:creationId xmlns:a16="http://schemas.microsoft.com/office/drawing/2014/main" id="{87EC6E9E-2ED8-8348-99F4-69A8A1E445F3}"/>
              </a:ext>
            </a:extLst>
          </p:cNvPr>
          <p:cNvSpPr txBox="1"/>
          <p:nvPr/>
        </p:nvSpPr>
        <p:spPr>
          <a:xfrm>
            <a:off x="11606277" y="6595539"/>
            <a:ext cx="604889" cy="276999"/>
          </a:xfrm>
          <a:prstGeom prst="rect">
            <a:avLst/>
          </a:prstGeom>
          <a:noFill/>
        </p:spPr>
        <p:txBody>
          <a:bodyPr wrap="square" rtlCol="0">
            <a:spAutoFit/>
          </a:bodyPr>
          <a:lstStyle/>
          <a:p>
            <a:pPr algn="ctr"/>
            <a:fld id="{F727A695-0BF7-444C-95E3-D944F973CF6D}" type="slidenum">
              <a:rPr lang="en-US" sz="1200" smtClean="0"/>
              <a:pPr algn="ctr"/>
              <a:t>14</a:t>
            </a:fld>
            <a:endParaRPr lang="en-US" sz="1200" dirty="0"/>
          </a:p>
        </p:txBody>
      </p:sp>
      <p:sp>
        <p:nvSpPr>
          <p:cNvPr id="14" name="Rectangle 13">
            <a:extLst>
              <a:ext uri="{FF2B5EF4-FFF2-40B4-BE49-F238E27FC236}">
                <a16:creationId xmlns:a16="http://schemas.microsoft.com/office/drawing/2014/main" id="{D6F5AAD9-6516-702A-6F6C-0D3B1E71295C}"/>
              </a:ext>
            </a:extLst>
          </p:cNvPr>
          <p:cNvSpPr/>
          <p:nvPr/>
        </p:nvSpPr>
        <p:spPr>
          <a:xfrm>
            <a:off x="6311030" y="1571107"/>
            <a:ext cx="5050791" cy="5024431"/>
          </a:xfrm>
          <a:prstGeom prst="rect">
            <a:avLst/>
          </a:prstGeom>
          <a:solidFill>
            <a:schemeClr val="accent2">
              <a:lumMod val="40000"/>
              <a:lumOff val="60000"/>
            </a:schemeClr>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rtl="0"/>
            <a:endParaRPr lang="en-US" sz="2200" b="1" i="0" u="none" strike="noStrike" dirty="0">
              <a:solidFill>
                <a:srgbClr val="000000"/>
              </a:solidFill>
              <a:effectLst/>
            </a:endParaRPr>
          </a:p>
          <a:p>
            <a:pPr rtl="0"/>
            <a:r>
              <a:rPr lang="en-US" sz="2200" b="1" i="0" u="none" strike="noStrike" dirty="0">
                <a:solidFill>
                  <a:srgbClr val="000000"/>
                </a:solidFill>
                <a:effectLst/>
              </a:rPr>
              <a:t>Join observer corps with local League of Women Voters and see how local government  works.  </a:t>
            </a:r>
            <a:r>
              <a:rPr lang="en-US" sz="2200" b="0" i="0" u="sng" strike="noStrike" dirty="0">
                <a:solidFill>
                  <a:srgbClr val="0563C1"/>
                </a:solidFill>
                <a:effectLst/>
                <a:hlinkClick r:id="rId7"/>
              </a:rPr>
              <a:t>https://www.lwvwa.org/</a:t>
            </a:r>
            <a:endParaRPr lang="en-US" sz="2200" b="0" i="0" u="sng" strike="noStrike" dirty="0">
              <a:solidFill>
                <a:srgbClr val="0563C1"/>
              </a:solidFill>
              <a:effectLst/>
            </a:endParaRPr>
          </a:p>
          <a:p>
            <a:pPr rtl="0"/>
            <a:endParaRPr lang="en-US" sz="2200" u="sng" dirty="0">
              <a:solidFill>
                <a:srgbClr val="0563C1"/>
              </a:solidFill>
            </a:endParaRPr>
          </a:p>
          <a:p>
            <a:pPr rtl="0"/>
            <a:r>
              <a:rPr lang="en-US" sz="2200" b="1" i="0" u="none" strike="noStrike" dirty="0">
                <a:solidFill>
                  <a:srgbClr val="000000"/>
                </a:solidFill>
                <a:effectLst/>
              </a:rPr>
              <a:t>Keep informed:  </a:t>
            </a:r>
          </a:p>
          <a:p>
            <a:pPr lvl="1"/>
            <a:r>
              <a:rPr lang="en-US" sz="2200" b="0" i="0" u="sng" strike="noStrike" dirty="0">
                <a:solidFill>
                  <a:srgbClr val="0563C1"/>
                </a:solidFill>
                <a:effectLst/>
                <a:hlinkClick r:id="rId8"/>
              </a:rPr>
              <a:t>https://washingtonstatestandard.com/</a:t>
            </a:r>
            <a:endParaRPr lang="en-US" sz="2200" b="0" dirty="0">
              <a:effectLst/>
            </a:endParaRPr>
          </a:p>
          <a:p>
            <a:pPr lvl="1"/>
            <a:r>
              <a:rPr lang="en-US" sz="2200" b="0" i="0" u="sng" strike="noStrike" dirty="0">
                <a:solidFill>
                  <a:srgbClr val="0563C1"/>
                </a:solidFill>
                <a:effectLst/>
                <a:hlinkClick r:id="rId9"/>
              </a:rPr>
              <a:t>https://aauw-wa.aauw.net/public-policy/</a:t>
            </a:r>
            <a:endParaRPr lang="en-US" sz="2200" b="0" i="0" u="sng" strike="noStrike" dirty="0">
              <a:solidFill>
                <a:srgbClr val="0563C1"/>
              </a:solidFill>
              <a:effectLst/>
            </a:endParaRPr>
          </a:p>
          <a:p>
            <a:pPr rtl="0"/>
            <a:endParaRPr lang="en-US" sz="2200" b="0" dirty="0">
              <a:effectLst/>
            </a:endParaRPr>
          </a:p>
          <a:p>
            <a:pPr rtl="0"/>
            <a:r>
              <a:rPr lang="en-US" sz="2200" b="1" i="0" u="none" strike="noStrike" dirty="0">
                <a:solidFill>
                  <a:srgbClr val="000000"/>
                </a:solidFill>
                <a:effectLst/>
              </a:rPr>
              <a:t>Sign up for </a:t>
            </a:r>
            <a:r>
              <a:rPr lang="en-US" sz="2200" b="1" i="0" u="sng" strike="noStrike" dirty="0">
                <a:solidFill>
                  <a:srgbClr val="000000"/>
                </a:solidFill>
                <a:effectLst/>
              </a:rPr>
              <a:t>This Week in Olympia </a:t>
            </a:r>
            <a:r>
              <a:rPr lang="en-US" sz="2200" b="1" i="0" u="none" strike="noStrike" dirty="0">
                <a:solidFill>
                  <a:srgbClr val="000000"/>
                </a:solidFill>
                <a:effectLst/>
              </a:rPr>
              <a:t> </a:t>
            </a:r>
          </a:p>
          <a:p>
            <a:pPr lvl="1"/>
            <a:r>
              <a:rPr lang="en-US" sz="2200" b="0" i="0" u="sng" strike="noStrike" dirty="0">
                <a:solidFill>
                  <a:srgbClr val="0563C1"/>
                </a:solidFill>
                <a:effectLst/>
                <a:hlinkClick r:id="rId9"/>
              </a:rPr>
              <a:t>https://aauw-wa.aauw.net/public-policy/</a:t>
            </a:r>
            <a:endParaRPr lang="en-US" sz="2200" b="0" dirty="0">
              <a:effectLst/>
            </a:endParaRPr>
          </a:p>
          <a:p>
            <a:pPr rtl="0"/>
            <a:endParaRPr lang="en-US" sz="2200" b="0" dirty="0">
              <a:effectLst/>
            </a:endParaRPr>
          </a:p>
          <a:p>
            <a:pPr marL="285750" indent="-285750">
              <a:buFont typeface="Arial" panose="020B0604020202020204" pitchFamily="34" charset="0"/>
              <a:buChar char="•"/>
            </a:pPr>
            <a:endParaRPr lang="en-US" sz="2200" dirty="0"/>
          </a:p>
        </p:txBody>
      </p:sp>
      <p:sp>
        <p:nvSpPr>
          <p:cNvPr id="6" name="TextBox 5">
            <a:extLst>
              <a:ext uri="{FF2B5EF4-FFF2-40B4-BE49-F238E27FC236}">
                <a16:creationId xmlns:a16="http://schemas.microsoft.com/office/drawing/2014/main" id="{F92AD7C6-2B2D-97C1-BF75-671E647121D3}"/>
              </a:ext>
            </a:extLst>
          </p:cNvPr>
          <p:cNvSpPr txBox="1"/>
          <p:nvPr/>
        </p:nvSpPr>
        <p:spPr>
          <a:xfrm>
            <a:off x="2692053" y="986333"/>
            <a:ext cx="6106438" cy="523220"/>
          </a:xfrm>
          <a:prstGeom prst="rect">
            <a:avLst/>
          </a:prstGeom>
          <a:noFill/>
        </p:spPr>
        <p:txBody>
          <a:bodyPr wrap="square">
            <a:spAutoFit/>
          </a:bodyPr>
          <a:lstStyle/>
          <a:p>
            <a:pPr algn="ctr"/>
            <a:r>
              <a:rPr lang="en-US" sz="2800" b="1" u="sng" dirty="0">
                <a:solidFill>
                  <a:schemeClr val="tx1"/>
                </a:solidFill>
              </a:rPr>
              <a:t>LEARN</a:t>
            </a:r>
          </a:p>
        </p:txBody>
      </p:sp>
    </p:spTree>
    <p:extLst>
      <p:ext uri="{BB962C8B-B14F-4D97-AF65-F5344CB8AC3E}">
        <p14:creationId xmlns:p14="http://schemas.microsoft.com/office/powerpoint/2010/main" val="1821558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8E20CB-63DE-EAD6-0BE6-2782F372E8D9}"/>
              </a:ext>
            </a:extLst>
          </p:cNvPr>
          <p:cNvSpPr>
            <a:spLocks noGrp="1"/>
          </p:cNvSpPr>
          <p:nvPr>
            <p:ph type="sldNum" sz="quarter" idx="12"/>
          </p:nvPr>
        </p:nvSpPr>
        <p:spPr/>
        <p:txBody>
          <a:bodyPr/>
          <a:lstStyle/>
          <a:p>
            <a:r>
              <a:rPr lang="en-US"/>
              <a:t>			</a:t>
            </a:r>
            <a:fld id="{DA516836-7B0A-4232-85DA-EF834C24291B}" type="slidenum">
              <a:rPr lang="en-US" smtClean="0"/>
              <a:pPr/>
              <a:t>15</a:t>
            </a:fld>
            <a:endParaRPr lang="en-US" dirty="0"/>
          </a:p>
        </p:txBody>
      </p:sp>
      <p:sp>
        <p:nvSpPr>
          <p:cNvPr id="15" name="Rectangle 14">
            <a:extLst>
              <a:ext uri="{FF2B5EF4-FFF2-40B4-BE49-F238E27FC236}">
                <a16:creationId xmlns:a16="http://schemas.microsoft.com/office/drawing/2014/main" id="{E21FF2A3-909F-D405-30DF-B16F31787AEF}"/>
              </a:ext>
            </a:extLst>
          </p:cNvPr>
          <p:cNvSpPr/>
          <p:nvPr/>
        </p:nvSpPr>
        <p:spPr>
          <a:xfrm>
            <a:off x="1523737" y="1483409"/>
            <a:ext cx="9541661" cy="4872941"/>
          </a:xfrm>
          <a:prstGeom prst="rect">
            <a:avLst/>
          </a:prstGeom>
          <a:solidFill>
            <a:schemeClr val="accent6">
              <a:lumMod val="40000"/>
              <a:lumOff val="6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endParaRPr lang="en-US" sz="2000" b="1" dirty="0">
              <a:solidFill>
                <a:schemeClr val="tx1"/>
              </a:solidFill>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HOW TO TELL IF POLL IS RELIABLE ?</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DO THEY OFFER THE FOLLOWING INFORMATION?</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MARGIN OF ERROR?</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FUNDERS?</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SAMPLING METHODS ?</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QUESTIONS ARE NEUTRALLY WORDED?</a:t>
            </a:r>
            <a:endParaRPr kumimoji="0" lang="en-US" altLang="en-US" sz="24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222222"/>
                </a:solidFill>
                <a:effectLst/>
                <a:cs typeface="Calibri" panose="020F0502020204030204" pitchFamily="34" charset="0"/>
              </a:rPr>
              <a:t>                        CHOICE OF ANSWERS IS CLEAR?</a:t>
            </a:r>
            <a:endParaRPr kumimoji="0" lang="en-US" altLang="en-US" sz="2400" b="1" i="0" u="none" strike="noStrike" cap="none" normalizeH="0" baseline="0" dirty="0">
              <a:ln>
                <a:noFill/>
              </a:ln>
              <a:solidFill>
                <a:schemeClr val="tx1"/>
              </a:solidFill>
              <a:effectLst/>
            </a:endParaRPr>
          </a:p>
          <a:p>
            <a:pPr marL="285750" indent="-285750" algn="ctr">
              <a:buFont typeface="Arial" panose="020B0604020202020204" pitchFamily="34" charset="0"/>
              <a:buChar char="•"/>
            </a:pPr>
            <a:endParaRPr lang="en-US" sz="2400" dirty="0">
              <a:solidFill>
                <a:schemeClr val="tx1"/>
              </a:solidFill>
            </a:endParaRPr>
          </a:p>
          <a:p>
            <a:pPr rtl="0"/>
            <a:r>
              <a:rPr lang="en-US" sz="2400" b="1" i="0" u="none" strike="noStrike" dirty="0">
                <a:solidFill>
                  <a:srgbClr val="000000"/>
                </a:solidFill>
                <a:effectLst/>
              </a:rPr>
              <a:t>Attend AAUW-WA Public Policy Committee meetings. Contact Public Policy chair: </a:t>
            </a:r>
            <a:r>
              <a:rPr lang="en-US" sz="2400" i="0" u="sng" strike="noStrike" dirty="0">
                <a:solidFill>
                  <a:srgbClr val="0563C1"/>
                </a:solidFill>
                <a:effectLst/>
                <a:hlinkClick r:id="rId2"/>
              </a:rPr>
              <a:t>publicpolicy@aauw-wa.org</a:t>
            </a:r>
            <a:endParaRPr lang="en-US" sz="2400" i="0" u="sng" strike="noStrike" dirty="0">
              <a:solidFill>
                <a:srgbClr val="0563C1"/>
              </a:solidFill>
              <a:effectLst/>
            </a:endParaRPr>
          </a:p>
          <a:p>
            <a:pPr rtl="0"/>
            <a:endParaRPr lang="en-US" sz="2400" dirty="0">
              <a:effectLst/>
            </a:endParaRPr>
          </a:p>
          <a:p>
            <a:pPr rtl="0"/>
            <a:r>
              <a:rPr lang="en-US" sz="2400" b="1" i="0" u="none" strike="noStrike" dirty="0">
                <a:solidFill>
                  <a:srgbClr val="000000"/>
                </a:solidFill>
                <a:effectLst/>
              </a:rPr>
              <a:t>Volunteer </a:t>
            </a:r>
            <a:r>
              <a:rPr lang="en-US" sz="2400" b="1" dirty="0">
                <a:solidFill>
                  <a:srgbClr val="000000"/>
                </a:solidFill>
              </a:rPr>
              <a:t>with </a:t>
            </a:r>
            <a:r>
              <a:rPr lang="en-US" sz="2400" b="1" i="0" u="none" strike="noStrike" dirty="0">
                <a:solidFill>
                  <a:srgbClr val="000000"/>
                </a:solidFill>
                <a:effectLst/>
              </a:rPr>
              <a:t>coalition groups that share AAUW-WA policy goals</a:t>
            </a:r>
            <a:endParaRPr lang="en-US" sz="2400" b="1" dirty="0">
              <a:effectLst/>
            </a:endParaRPr>
          </a:p>
          <a:p>
            <a:pPr marL="285750" indent="-285750" algn="ctr">
              <a:buFont typeface="Arial" panose="020B0604020202020204" pitchFamily="34" charset="0"/>
              <a:buChar char="•"/>
            </a:pPr>
            <a:endParaRPr lang="en-US" sz="2000" dirty="0"/>
          </a:p>
        </p:txBody>
      </p:sp>
      <p:sp>
        <p:nvSpPr>
          <p:cNvPr id="4" name="Title 1">
            <a:extLst>
              <a:ext uri="{FF2B5EF4-FFF2-40B4-BE49-F238E27FC236}">
                <a16:creationId xmlns:a16="http://schemas.microsoft.com/office/drawing/2014/main" id="{44DDB667-370A-D2E0-508B-A9868D750E4E}"/>
              </a:ext>
            </a:extLst>
          </p:cNvPr>
          <p:cNvSpPr txBox="1">
            <a:spLocks/>
          </p:cNvSpPr>
          <p:nvPr/>
        </p:nvSpPr>
        <p:spPr>
          <a:xfrm>
            <a:off x="838200" y="142837"/>
            <a:ext cx="10515600" cy="591805"/>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base">
              <a:lnSpc>
                <a:spcPct val="100000"/>
              </a:lnSpc>
              <a:spcBef>
                <a:spcPts val="0"/>
              </a:spcBef>
            </a:pPr>
            <a:r>
              <a:rPr lang="en-US" sz="2800" b="1">
                <a:solidFill>
                  <a:schemeClr val="bg1"/>
                </a:solidFill>
              </a:rPr>
              <a:t> Call to Action: Learn, Advocate &amp; Action – Public Policy Advocacy</a:t>
            </a:r>
            <a:endParaRPr lang="en-US" sz="2800" b="1" dirty="0">
              <a:solidFill>
                <a:schemeClr val="bg1"/>
              </a:solidFill>
            </a:endParaRPr>
          </a:p>
        </p:txBody>
      </p:sp>
      <p:sp>
        <p:nvSpPr>
          <p:cNvPr id="2" name="TextBox 1">
            <a:extLst>
              <a:ext uri="{FF2B5EF4-FFF2-40B4-BE49-F238E27FC236}">
                <a16:creationId xmlns:a16="http://schemas.microsoft.com/office/drawing/2014/main" id="{665A7F06-378D-1DB0-424C-007DCD516C48}"/>
              </a:ext>
            </a:extLst>
          </p:cNvPr>
          <p:cNvSpPr txBox="1"/>
          <p:nvPr/>
        </p:nvSpPr>
        <p:spPr>
          <a:xfrm>
            <a:off x="1523737" y="878193"/>
            <a:ext cx="8634714" cy="461665"/>
          </a:xfrm>
          <a:prstGeom prst="rect">
            <a:avLst/>
          </a:prstGeom>
          <a:noFill/>
        </p:spPr>
        <p:txBody>
          <a:bodyPr wrap="square" rtlCol="0">
            <a:spAutoFit/>
          </a:bodyPr>
          <a:lstStyle/>
          <a:p>
            <a:pPr algn="ctr"/>
            <a:r>
              <a:rPr lang="en-US" sz="2400" b="1" u="sng" dirty="0">
                <a:solidFill>
                  <a:schemeClr val="tx1"/>
                </a:solidFill>
              </a:rPr>
              <a:t>ADVOCATE  </a:t>
            </a:r>
            <a:r>
              <a:rPr kumimoji="0" lang="en-US" altLang="en-US" sz="2400" b="1" i="0" u="none" strike="noStrike" cap="none" normalizeH="0" baseline="0" dirty="0">
                <a:ln>
                  <a:noFill/>
                </a:ln>
                <a:solidFill>
                  <a:srgbClr val="222222"/>
                </a:solidFill>
                <a:effectLst/>
                <a:cs typeface="Calibri" panose="020F0502020204030204" pitchFamily="34" charset="0"/>
              </a:rPr>
              <a:t>USING </a:t>
            </a:r>
            <a:r>
              <a:rPr kumimoji="0" lang="en-US" altLang="en-US" sz="2400" b="1" i="0" u="sng" strike="noStrike" cap="none" normalizeH="0" baseline="0" dirty="0">
                <a:ln>
                  <a:noFill/>
                </a:ln>
                <a:solidFill>
                  <a:srgbClr val="222222"/>
                </a:solidFill>
                <a:effectLst/>
                <a:cs typeface="Calibri" panose="020F0502020204030204" pitchFamily="34" charset="0"/>
              </a:rPr>
              <a:t>TRUSTED </a:t>
            </a:r>
            <a:r>
              <a:rPr kumimoji="0" lang="en-US" altLang="en-US" sz="2400" b="1" i="0" u="none" strike="noStrike" cap="none" normalizeH="0" baseline="0" dirty="0">
                <a:ln>
                  <a:noFill/>
                </a:ln>
                <a:solidFill>
                  <a:srgbClr val="222222"/>
                </a:solidFill>
                <a:effectLst/>
                <a:cs typeface="Calibri" panose="020F0502020204030204" pitchFamily="34" charset="0"/>
              </a:rPr>
              <a:t>PUBLIC OPINION DATA</a:t>
            </a:r>
          </a:p>
        </p:txBody>
      </p:sp>
    </p:spTree>
    <p:extLst>
      <p:ext uri="{BB962C8B-B14F-4D97-AF65-F5344CB8AC3E}">
        <p14:creationId xmlns:p14="http://schemas.microsoft.com/office/powerpoint/2010/main" val="3298608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5FCB4BA-84E9-CD9A-07ED-B4E629BDE427}"/>
              </a:ext>
            </a:extLst>
          </p:cNvPr>
          <p:cNvSpPr>
            <a:spLocks noGrp="1"/>
          </p:cNvSpPr>
          <p:nvPr>
            <p:ph type="sldNum" sz="quarter" idx="12"/>
          </p:nvPr>
        </p:nvSpPr>
        <p:spPr/>
        <p:txBody>
          <a:bodyPr/>
          <a:lstStyle/>
          <a:p>
            <a:r>
              <a:rPr lang="en-US"/>
              <a:t>			</a:t>
            </a:r>
            <a:fld id="{DA516836-7B0A-4232-85DA-EF834C24291B}" type="slidenum">
              <a:rPr lang="en-US" smtClean="0"/>
              <a:pPr/>
              <a:t>16</a:t>
            </a:fld>
            <a:endParaRPr lang="en-US" dirty="0"/>
          </a:p>
        </p:txBody>
      </p:sp>
      <p:sp>
        <p:nvSpPr>
          <p:cNvPr id="16" name="Rectangle 15">
            <a:extLst>
              <a:ext uri="{FF2B5EF4-FFF2-40B4-BE49-F238E27FC236}">
                <a16:creationId xmlns:a16="http://schemas.microsoft.com/office/drawing/2014/main" id="{534994FF-F0F2-8952-313F-5470BB3AC3FD}"/>
              </a:ext>
            </a:extLst>
          </p:cNvPr>
          <p:cNvSpPr/>
          <p:nvPr/>
        </p:nvSpPr>
        <p:spPr>
          <a:xfrm>
            <a:off x="1140390" y="1369327"/>
            <a:ext cx="9911220" cy="5064908"/>
          </a:xfrm>
          <a:prstGeom prst="rect">
            <a:avLst/>
          </a:prstGeom>
          <a:solidFill>
            <a:schemeClr val="accent1">
              <a:lumMod val="60000"/>
              <a:lumOff val="40000"/>
            </a:schemeClr>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Be skeptical of Polls now that you know how Polls are developed and utilized</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Fact Check what you are reading and hearing – multiple resources  / perspective should be checked and considered as you make decisions regarding the political landscape</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Expand outside the ‘echo chamber’ of like-minded people and sources –  slow down, consider what is being presented. </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Be thoughtful, contemplative and deliberative in your assessment of any information you are considering.</a:t>
            </a:r>
          </a:p>
          <a:p>
            <a:pPr marL="342900" indent="-342900">
              <a:buFont typeface="Arial" panose="020B0604020202020204" pitchFamily="34" charset="0"/>
              <a:buChar char="•"/>
            </a:pPr>
            <a:endParaRPr lang="en-US" sz="2400" dirty="0">
              <a:solidFill>
                <a:schemeClr val="tx1"/>
              </a:solidFill>
            </a:endParaRPr>
          </a:p>
          <a:p>
            <a:pPr marL="342900" indent="-342900">
              <a:buFont typeface="Arial" panose="020B0604020202020204" pitchFamily="34" charset="0"/>
              <a:buChar char="•"/>
            </a:pPr>
            <a:r>
              <a:rPr lang="en-US" sz="2400" dirty="0">
                <a:solidFill>
                  <a:schemeClr val="tx1"/>
                </a:solidFill>
              </a:rPr>
              <a:t>Cooperate when a Pollster calls you – using the criteria discussed today.</a:t>
            </a:r>
          </a:p>
        </p:txBody>
      </p:sp>
      <p:sp>
        <p:nvSpPr>
          <p:cNvPr id="4" name="Title 1">
            <a:extLst>
              <a:ext uri="{FF2B5EF4-FFF2-40B4-BE49-F238E27FC236}">
                <a16:creationId xmlns:a16="http://schemas.microsoft.com/office/drawing/2014/main" id="{9BE4071C-4894-FE9D-FB42-E37FBE974E7A}"/>
              </a:ext>
            </a:extLst>
          </p:cNvPr>
          <p:cNvSpPr txBox="1">
            <a:spLocks/>
          </p:cNvSpPr>
          <p:nvPr/>
        </p:nvSpPr>
        <p:spPr>
          <a:xfrm>
            <a:off x="718781" y="136525"/>
            <a:ext cx="10515600" cy="591805"/>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base">
              <a:lnSpc>
                <a:spcPct val="100000"/>
              </a:lnSpc>
              <a:spcBef>
                <a:spcPts val="0"/>
              </a:spcBef>
            </a:pPr>
            <a:r>
              <a:rPr lang="en-US" sz="2800" b="1">
                <a:solidFill>
                  <a:schemeClr val="bg1"/>
                </a:solidFill>
              </a:rPr>
              <a:t> Call to Action: Learn, Advocate &amp; Action – Public Policy Advocacy</a:t>
            </a:r>
            <a:endParaRPr lang="en-US" sz="2800" b="1" dirty="0">
              <a:solidFill>
                <a:schemeClr val="bg1"/>
              </a:solidFill>
            </a:endParaRPr>
          </a:p>
        </p:txBody>
      </p:sp>
      <p:sp>
        <p:nvSpPr>
          <p:cNvPr id="2" name="TextBox 1">
            <a:extLst>
              <a:ext uri="{FF2B5EF4-FFF2-40B4-BE49-F238E27FC236}">
                <a16:creationId xmlns:a16="http://schemas.microsoft.com/office/drawing/2014/main" id="{F95C080A-5F4B-22C7-E76C-424138B6CE85}"/>
              </a:ext>
            </a:extLst>
          </p:cNvPr>
          <p:cNvSpPr txBox="1"/>
          <p:nvPr/>
        </p:nvSpPr>
        <p:spPr>
          <a:xfrm>
            <a:off x="4803494" y="728330"/>
            <a:ext cx="1551007" cy="461665"/>
          </a:xfrm>
          <a:prstGeom prst="rect">
            <a:avLst/>
          </a:prstGeom>
          <a:noFill/>
        </p:spPr>
        <p:txBody>
          <a:bodyPr wrap="square" rtlCol="0">
            <a:spAutoFit/>
          </a:bodyPr>
          <a:lstStyle/>
          <a:p>
            <a:pPr algn="ctr"/>
            <a:r>
              <a:rPr lang="en-US" sz="2400" b="1" u="sng" dirty="0"/>
              <a:t>ACTION</a:t>
            </a:r>
          </a:p>
        </p:txBody>
      </p:sp>
    </p:spTree>
    <p:extLst>
      <p:ext uri="{BB962C8B-B14F-4D97-AF65-F5344CB8AC3E}">
        <p14:creationId xmlns:p14="http://schemas.microsoft.com/office/powerpoint/2010/main" val="3902427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2BB40ED3-2DB4-D74D-853A-6F2D1D2476E0}"/>
              </a:ext>
            </a:extLst>
          </p:cNvPr>
          <p:cNvCxnSpPr>
            <a:cxnSpLocks/>
          </p:cNvCxnSpPr>
          <p:nvPr/>
        </p:nvCxnSpPr>
        <p:spPr>
          <a:xfrm flipV="1">
            <a:off x="0" y="3444948"/>
            <a:ext cx="12192000" cy="1"/>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7031685-AF66-399E-D706-D9703EAE142E}"/>
              </a:ext>
            </a:extLst>
          </p:cNvPr>
          <p:cNvSpPr>
            <a:spLocks noGrp="1"/>
          </p:cNvSpPr>
          <p:nvPr>
            <p:ph type="title"/>
          </p:nvPr>
        </p:nvSpPr>
        <p:spPr>
          <a:xfrm>
            <a:off x="1339702" y="2389241"/>
            <a:ext cx="9335386" cy="1818965"/>
          </a:xfrm>
          <a:prstGeom prst="roundRect">
            <a:avLst/>
          </a:prstGeom>
          <a:solidFill>
            <a:srgbClr val="16497C"/>
          </a:solidFill>
        </p:spPr>
        <p:txBody>
          <a:bodyPr>
            <a:noAutofit/>
          </a:bodyPr>
          <a:lstStyle/>
          <a:p>
            <a:pPr lvl="0" algn="ctr" fontAlgn="base">
              <a:lnSpc>
                <a:spcPct val="114000"/>
              </a:lnSpc>
              <a:spcBef>
                <a:spcPts val="0"/>
              </a:spcBef>
            </a:pPr>
            <a:r>
              <a:rPr lang="en-US" sz="9600" dirty="0">
                <a:solidFill>
                  <a:srgbClr val="FFFFFF"/>
                </a:solidFill>
                <a:latin typeface="+mn-lt"/>
              </a:rPr>
              <a:t>Thank you!</a:t>
            </a:r>
            <a:endParaRPr lang="en-US" sz="7200" dirty="0">
              <a:solidFill>
                <a:schemeClr val="bg1"/>
              </a:solidFill>
              <a:latin typeface="+mn-lt"/>
              <a:ea typeface="+mn-ea"/>
              <a:cs typeface="+mn-cs"/>
            </a:endParaRPr>
          </a:p>
        </p:txBody>
      </p:sp>
      <p:sp>
        <p:nvSpPr>
          <p:cNvPr id="8" name="TextBox 7">
            <a:extLst>
              <a:ext uri="{FF2B5EF4-FFF2-40B4-BE49-F238E27FC236}">
                <a16:creationId xmlns:a16="http://schemas.microsoft.com/office/drawing/2014/main" id="{3D8D2C42-3C62-1141-894E-A4FF470F3101}"/>
              </a:ext>
            </a:extLst>
          </p:cNvPr>
          <p:cNvSpPr txBox="1"/>
          <p:nvPr/>
        </p:nvSpPr>
        <p:spPr>
          <a:xfrm rot="10800000" flipV="1">
            <a:off x="-3" y="6356350"/>
            <a:ext cx="12192001" cy="501650"/>
          </a:xfrm>
          <a:prstGeom prst="rect">
            <a:avLst/>
          </a:prstGeom>
          <a:noFill/>
        </p:spPr>
        <p:txBody>
          <a:bodyPr wrap="square" rtlCol="0" anchor="ctr">
            <a:noAutofit/>
          </a:bodyPr>
          <a:lstStyle/>
          <a:p>
            <a:pPr algn="ctr"/>
            <a:r>
              <a:rPr lang="en-US" b="1" dirty="0">
                <a:solidFill>
                  <a:srgbClr val="FF0000"/>
                </a:solidFill>
              </a:rPr>
              <a:t>Panel discussion will be recorded and posted on our Website, along with the Presentation.</a:t>
            </a:r>
          </a:p>
        </p:txBody>
      </p:sp>
      <p:sp>
        <p:nvSpPr>
          <p:cNvPr id="5" name="TextBox 4">
            <a:extLst>
              <a:ext uri="{FF2B5EF4-FFF2-40B4-BE49-F238E27FC236}">
                <a16:creationId xmlns:a16="http://schemas.microsoft.com/office/drawing/2014/main" id="{84E31650-6E3C-114D-A164-4EE60238353C}"/>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pPr algn="ctr"/>
              <a:t>17</a:t>
            </a:fld>
            <a:endParaRPr lang="en-US" sz="1200" dirty="0"/>
          </a:p>
        </p:txBody>
      </p:sp>
      <p:sp>
        <p:nvSpPr>
          <p:cNvPr id="3" name="TextBox 2">
            <a:extLst>
              <a:ext uri="{FF2B5EF4-FFF2-40B4-BE49-F238E27FC236}">
                <a16:creationId xmlns:a16="http://schemas.microsoft.com/office/drawing/2014/main" id="{F269408F-D9BE-20D8-5038-9AC8D4F1F034}"/>
              </a:ext>
            </a:extLst>
          </p:cNvPr>
          <p:cNvSpPr txBox="1"/>
          <p:nvPr/>
        </p:nvSpPr>
        <p:spPr>
          <a:xfrm>
            <a:off x="3291693" y="4745492"/>
            <a:ext cx="6118964" cy="375552"/>
          </a:xfrm>
          <a:prstGeom prst="rect">
            <a:avLst/>
          </a:prstGeom>
          <a:noFill/>
        </p:spPr>
        <p:txBody>
          <a:bodyPr wrap="square">
            <a:spAutoFit/>
          </a:bodyPr>
          <a:lstStyle/>
          <a:p>
            <a:pPr marR="0" lvl="0">
              <a:lnSpc>
                <a:spcPct val="107000"/>
              </a:lnSpc>
              <a:spcBef>
                <a:spcPts val="0"/>
              </a:spcBef>
              <a:spcAft>
                <a:spcPts val="0"/>
              </a:spcAft>
            </a:pPr>
            <a:r>
              <a:rPr lang="en-US" sz="1800" u="none" strike="noStrike" dirty="0">
                <a:effectLst/>
                <a:ea typeface="Lato" panose="020F0502020204030203" pitchFamily="34" charset="0"/>
                <a:cs typeface="Lato" panose="020F0502020204030203" pitchFamily="34" charset="0"/>
              </a:rPr>
              <a:t>AAUW WA Online Website: </a:t>
            </a:r>
            <a:r>
              <a:rPr lang="en-US" sz="1800" u="none" strike="noStrike" dirty="0">
                <a:effectLst/>
                <a:ea typeface="Lato" panose="020F0502020204030203" pitchFamily="34" charset="0"/>
                <a:cs typeface="Lato" panose="020F0502020204030203" pitchFamily="34" charset="0"/>
                <a:hlinkClick r:id="rId2"/>
              </a:rPr>
              <a:t>https://wa-online.aauw.net/</a:t>
            </a:r>
            <a:r>
              <a:rPr lang="en-US" sz="1800" u="none" strike="noStrike" dirty="0">
                <a:effectLst/>
                <a:ea typeface="Lato" panose="020F0502020204030203" pitchFamily="34" charset="0"/>
                <a:cs typeface="Lato" panose="020F0502020204030203" pitchFamily="34" charset="0"/>
              </a:rPr>
              <a:t> </a:t>
            </a:r>
          </a:p>
        </p:txBody>
      </p:sp>
    </p:spTree>
    <p:extLst>
      <p:ext uri="{BB962C8B-B14F-4D97-AF65-F5344CB8AC3E}">
        <p14:creationId xmlns:p14="http://schemas.microsoft.com/office/powerpoint/2010/main" val="738482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2AE162-9C32-A9C7-04B3-6D172F23104F}"/>
              </a:ext>
            </a:extLst>
          </p:cNvPr>
          <p:cNvSpPr>
            <a:spLocks noGrp="1"/>
          </p:cNvSpPr>
          <p:nvPr>
            <p:ph idx="1"/>
          </p:nvPr>
        </p:nvSpPr>
        <p:spPr>
          <a:xfrm>
            <a:off x="838200" y="1253331"/>
            <a:ext cx="10515600" cy="4351338"/>
          </a:xfrm>
        </p:spPr>
        <p:txBody>
          <a:bodyPr>
            <a:normAutofit/>
          </a:bodyPr>
          <a:lstStyle/>
          <a:p>
            <a:pPr marL="0" indent="0" algn="ctr">
              <a:buNone/>
            </a:pPr>
            <a:endParaRPr lang="en-US" sz="8800" dirty="0">
              <a:latin typeface="Arial" panose="020B0604020202020204" pitchFamily="34" charset="0"/>
              <a:cs typeface="Arial" panose="020B0604020202020204" pitchFamily="34" charset="0"/>
            </a:endParaRPr>
          </a:p>
          <a:p>
            <a:pPr marL="0" indent="0" algn="ctr">
              <a:buNone/>
            </a:pPr>
            <a:r>
              <a:rPr lang="en-US" sz="8800" dirty="0">
                <a:latin typeface="Calibri" panose="020F0502020204030204" pitchFamily="34" charset="0"/>
                <a:cs typeface="Calibri" panose="020F0502020204030204" pitchFamily="34" charset="0"/>
              </a:rPr>
              <a:t>APPENDIX</a:t>
            </a:r>
          </a:p>
          <a:p>
            <a:pPr marL="0" indent="0" algn="ctr">
              <a:buNone/>
            </a:pPr>
            <a:r>
              <a:rPr lang="en-US" sz="3200" dirty="0">
                <a:latin typeface="Calibri" panose="020F0502020204030204" pitchFamily="34" charset="0"/>
                <a:cs typeface="Calibri" panose="020F0502020204030204" pitchFamily="34" charset="0"/>
              </a:rPr>
              <a:t>Bios / Resources</a:t>
            </a:r>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0D24936-C949-7F62-5033-2A9B01A0745C}"/>
              </a:ext>
            </a:extLst>
          </p:cNvPr>
          <p:cNvSpPr>
            <a:spLocks noGrp="1"/>
          </p:cNvSpPr>
          <p:nvPr>
            <p:ph type="sldNum" sz="quarter" idx="12"/>
          </p:nvPr>
        </p:nvSpPr>
        <p:spPr/>
        <p:txBody>
          <a:bodyPr/>
          <a:lstStyle/>
          <a:p>
            <a:r>
              <a:rPr lang="en-US"/>
              <a:t>			</a:t>
            </a:r>
            <a:fld id="{DA516836-7B0A-4232-85DA-EF834C24291B}" type="slidenum">
              <a:rPr lang="en-US" smtClean="0"/>
              <a:pPr/>
              <a:t>18</a:t>
            </a:fld>
            <a:endParaRPr lang="en-US" dirty="0"/>
          </a:p>
        </p:txBody>
      </p:sp>
    </p:spTree>
    <p:extLst>
      <p:ext uri="{BB962C8B-B14F-4D97-AF65-F5344CB8AC3E}">
        <p14:creationId xmlns:p14="http://schemas.microsoft.com/office/powerpoint/2010/main" val="1682231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73407-B518-D1E6-E205-9AD6AEA3A8D6}"/>
              </a:ext>
            </a:extLst>
          </p:cNvPr>
          <p:cNvSpPr>
            <a:spLocks noGrp="1"/>
          </p:cNvSpPr>
          <p:nvPr>
            <p:ph type="title"/>
          </p:nvPr>
        </p:nvSpPr>
        <p:spPr>
          <a:xfrm>
            <a:off x="838200" y="136525"/>
            <a:ext cx="10515600" cy="1325563"/>
          </a:xfrm>
        </p:spPr>
        <p:txBody>
          <a:bodyPr/>
          <a:lstStyle/>
          <a:p>
            <a:r>
              <a:rPr lang="en-US" b="1" dirty="0"/>
              <a:t>Background Resources</a:t>
            </a:r>
          </a:p>
        </p:txBody>
      </p:sp>
      <p:sp>
        <p:nvSpPr>
          <p:cNvPr id="3" name="Content Placeholder 2">
            <a:extLst>
              <a:ext uri="{FF2B5EF4-FFF2-40B4-BE49-F238E27FC236}">
                <a16:creationId xmlns:a16="http://schemas.microsoft.com/office/drawing/2014/main" id="{6BF8C79F-88A8-668C-1254-A9D92785F76D}"/>
              </a:ext>
            </a:extLst>
          </p:cNvPr>
          <p:cNvSpPr>
            <a:spLocks noGrp="1"/>
          </p:cNvSpPr>
          <p:nvPr>
            <p:ph sz="half" idx="1"/>
          </p:nvPr>
        </p:nvSpPr>
        <p:spPr>
          <a:xfrm>
            <a:off x="838200" y="1352811"/>
            <a:ext cx="5181600" cy="5140064"/>
          </a:xfrm>
        </p:spPr>
        <p:txBody>
          <a:bodyPr>
            <a:normAutofit fontScale="92500" lnSpcReduction="10000"/>
          </a:bodyPr>
          <a:lstStyle/>
          <a:p>
            <a:r>
              <a:rPr lang="en-US" dirty="0">
                <a:hlinkClick r:id="rId2"/>
              </a:rPr>
              <a:t>https://www.rmpbs.org/blogs/reality-check/political-polling-guide</a:t>
            </a:r>
            <a:r>
              <a:rPr lang="en-US" dirty="0"/>
              <a:t> </a:t>
            </a:r>
          </a:p>
          <a:p>
            <a:r>
              <a:rPr lang="en-US" dirty="0">
                <a:hlinkClick r:id="rId3"/>
              </a:rPr>
              <a:t>https://scienceexchange.caltech.edu/topics/voting-elections/political-polls-science</a:t>
            </a:r>
            <a:r>
              <a:rPr lang="en-US" dirty="0"/>
              <a:t> </a:t>
            </a:r>
          </a:p>
          <a:p>
            <a:r>
              <a:rPr lang="en-US" dirty="0">
                <a:hlinkClick r:id="rId4"/>
              </a:rPr>
              <a:t>https://www.cbsnews.com/baltimore/news/how-do-political-polls-work-and-how-are-they-conducted/</a:t>
            </a:r>
            <a:r>
              <a:rPr lang="en-US" dirty="0"/>
              <a:t> </a:t>
            </a:r>
          </a:p>
          <a:p>
            <a:r>
              <a:rPr lang="en-US" dirty="0">
                <a:hlinkClick r:id="rId5"/>
              </a:rPr>
              <a:t>https://dornsife.usc.edu/news/stories/political-polls-face-challenges-still-hold-value/</a:t>
            </a:r>
            <a:endParaRPr lang="en-US" dirty="0"/>
          </a:p>
          <a:p>
            <a:r>
              <a:rPr lang="en-US" dirty="0">
                <a:hlinkClick r:id="rId6"/>
              </a:rPr>
              <a:t>https://blog.polco.us/why-political-polling-wrong</a:t>
            </a:r>
            <a:r>
              <a:rPr lang="en-US" dirty="0"/>
              <a:t> </a:t>
            </a:r>
          </a:p>
        </p:txBody>
      </p:sp>
      <p:sp>
        <p:nvSpPr>
          <p:cNvPr id="5" name="Content Placeholder 4">
            <a:extLst>
              <a:ext uri="{FF2B5EF4-FFF2-40B4-BE49-F238E27FC236}">
                <a16:creationId xmlns:a16="http://schemas.microsoft.com/office/drawing/2014/main" id="{9F6EB5FD-FC77-A05E-DA5A-2B78AAE35B6E}"/>
              </a:ext>
            </a:extLst>
          </p:cNvPr>
          <p:cNvSpPr>
            <a:spLocks noGrp="1"/>
          </p:cNvSpPr>
          <p:nvPr>
            <p:ph sz="half" idx="2"/>
          </p:nvPr>
        </p:nvSpPr>
        <p:spPr>
          <a:xfrm>
            <a:off x="6172200" y="1227550"/>
            <a:ext cx="5852786" cy="5630449"/>
          </a:xfrm>
        </p:spPr>
        <p:txBody>
          <a:bodyPr>
            <a:normAutofit fontScale="92500" lnSpcReduction="10000"/>
          </a:bodyPr>
          <a:lstStyle/>
          <a:p>
            <a:r>
              <a:rPr lang="en-US" b="1" dirty="0"/>
              <a:t>American Association of Public Opinion Research</a:t>
            </a:r>
          </a:p>
          <a:p>
            <a:pPr lvl="1"/>
            <a:r>
              <a:rPr lang="en-US" b="0" i="0" dirty="0">
                <a:solidFill>
                  <a:srgbClr val="000000"/>
                </a:solidFill>
                <a:effectLst/>
              </a:rPr>
              <a:t>Founded in 1947, the American Association for Public Opinion Research is </a:t>
            </a:r>
            <a:r>
              <a:rPr lang="en-US" b="0" i="1" dirty="0">
                <a:solidFill>
                  <a:srgbClr val="000000"/>
                </a:solidFill>
                <a:effectLst/>
              </a:rPr>
              <a:t>the</a:t>
            </a:r>
            <a:r>
              <a:rPr lang="en-US" b="0" i="0" dirty="0">
                <a:solidFill>
                  <a:srgbClr val="000000"/>
                </a:solidFill>
                <a:effectLst/>
              </a:rPr>
              <a:t> leading association of public opinion and survey research professionals.</a:t>
            </a:r>
          </a:p>
          <a:p>
            <a:pPr lvl="1"/>
            <a:r>
              <a:rPr lang="en-US" b="0" i="0" dirty="0">
                <a:solidFill>
                  <a:srgbClr val="000000"/>
                </a:solidFill>
                <a:effectLst/>
              </a:rPr>
              <a:t>The AAPOR community includes producers and users of survey data from a variety of disciplines. Our members span a range of interests including election polling, market research, statistics, research methodology, health-related </a:t>
            </a:r>
            <a:r>
              <a:rPr lang="en-US" b="0" i="0" dirty="0">
                <a:solidFill>
                  <a:srgbClr val="000000"/>
                </a:solidFill>
                <a:effectLst/>
                <a:latin typeface="Open Sans" panose="020B0606030504020204" pitchFamily="34" charset="0"/>
              </a:rPr>
              <a:t>data collection and education.</a:t>
            </a:r>
          </a:p>
          <a:p>
            <a:pPr lvl="1"/>
            <a:r>
              <a:rPr lang="en-US" dirty="0">
                <a:hlinkClick r:id="rId7"/>
              </a:rPr>
              <a:t>https://aapor.org/</a:t>
            </a:r>
            <a:endParaRPr lang="en-US" dirty="0"/>
          </a:p>
          <a:p>
            <a:endParaRPr lang="en-US" dirty="0"/>
          </a:p>
        </p:txBody>
      </p:sp>
      <p:sp>
        <p:nvSpPr>
          <p:cNvPr id="4" name="Slide Number Placeholder 3">
            <a:extLst>
              <a:ext uri="{FF2B5EF4-FFF2-40B4-BE49-F238E27FC236}">
                <a16:creationId xmlns:a16="http://schemas.microsoft.com/office/drawing/2014/main" id="{573D1CF7-AA6E-9E7E-356B-CB52FE5399F7}"/>
              </a:ext>
            </a:extLst>
          </p:cNvPr>
          <p:cNvSpPr>
            <a:spLocks noGrp="1"/>
          </p:cNvSpPr>
          <p:nvPr>
            <p:ph type="sldNum" sz="quarter" idx="12"/>
          </p:nvPr>
        </p:nvSpPr>
        <p:spPr/>
        <p:txBody>
          <a:bodyPr/>
          <a:lstStyle/>
          <a:p>
            <a:r>
              <a:rPr lang="en-US"/>
              <a:t>			</a:t>
            </a:r>
            <a:fld id="{DA516836-7B0A-4232-85DA-EF834C24291B}" type="slidenum">
              <a:rPr lang="en-US" smtClean="0"/>
              <a:pPr/>
              <a:t>19</a:t>
            </a:fld>
            <a:endParaRPr lang="en-US" dirty="0"/>
          </a:p>
        </p:txBody>
      </p:sp>
    </p:spTree>
    <p:extLst>
      <p:ext uri="{BB962C8B-B14F-4D97-AF65-F5344CB8AC3E}">
        <p14:creationId xmlns:p14="http://schemas.microsoft.com/office/powerpoint/2010/main" val="1931844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DFB31D99-62E9-E945-A6E8-721A8E885E09}"/>
              </a:ext>
            </a:extLst>
          </p:cNvPr>
          <p:cNvCxnSpPr>
            <a:cxnSpLocks/>
          </p:cNvCxnSpPr>
          <p:nvPr/>
        </p:nvCxnSpPr>
        <p:spPr>
          <a:xfrm>
            <a:off x="-63840" y="328040"/>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7031685-AF66-399E-D706-D9703EAE142E}"/>
              </a:ext>
            </a:extLst>
          </p:cNvPr>
          <p:cNvSpPr>
            <a:spLocks noGrp="1"/>
          </p:cNvSpPr>
          <p:nvPr>
            <p:ph type="title"/>
          </p:nvPr>
        </p:nvSpPr>
        <p:spPr>
          <a:xfrm>
            <a:off x="833298" y="56979"/>
            <a:ext cx="10515600" cy="542122"/>
          </a:xfrm>
          <a:prstGeom prst="roundRect">
            <a:avLst/>
          </a:prstGeom>
          <a:solidFill>
            <a:srgbClr val="16497C"/>
          </a:solidFill>
        </p:spPr>
        <p:txBody>
          <a:bodyPr>
            <a:noAutofit/>
          </a:bodyPr>
          <a:lstStyle/>
          <a:p>
            <a:r>
              <a:rPr lang="en-US" sz="3600" b="1" dirty="0">
                <a:solidFill>
                  <a:schemeClr val="bg1"/>
                </a:solidFill>
              </a:rPr>
              <a:t>Agenda</a:t>
            </a:r>
          </a:p>
        </p:txBody>
      </p:sp>
      <p:sp>
        <p:nvSpPr>
          <p:cNvPr id="6" name="Content Placeholder 5">
            <a:extLst>
              <a:ext uri="{FF2B5EF4-FFF2-40B4-BE49-F238E27FC236}">
                <a16:creationId xmlns:a16="http://schemas.microsoft.com/office/drawing/2014/main" id="{763EEA28-5374-5E4E-8349-1D19505737BA}"/>
              </a:ext>
            </a:extLst>
          </p:cNvPr>
          <p:cNvSpPr>
            <a:spLocks noGrp="1"/>
          </p:cNvSpPr>
          <p:nvPr>
            <p:ph sz="half" idx="1"/>
          </p:nvPr>
        </p:nvSpPr>
        <p:spPr>
          <a:xfrm>
            <a:off x="421277" y="729930"/>
            <a:ext cx="5380074" cy="5480903"/>
          </a:xfrm>
        </p:spPr>
        <p:txBody>
          <a:bodyPr>
            <a:noAutofit/>
          </a:bodyPr>
          <a:lstStyle/>
          <a:p>
            <a:pPr marL="342900" marR="0" lvl="0" indent="-342900">
              <a:lnSpc>
                <a:spcPct val="107000"/>
              </a:lnSpc>
              <a:spcBef>
                <a:spcPts val="0"/>
              </a:spcBef>
              <a:spcAft>
                <a:spcPts val="0"/>
              </a:spcAft>
              <a:buFont typeface="Arial" panose="020B0604020202020204" pitchFamily="34" charset="0"/>
              <a:buChar char="●"/>
            </a:pPr>
            <a:r>
              <a:rPr lang="en-US" sz="2000" dirty="0">
                <a:effectLst/>
                <a:ea typeface="Lato" panose="020F0502020204030203" pitchFamily="34" charset="0"/>
                <a:cs typeface="Lato" panose="020F0502020204030203" pitchFamily="34" charset="0"/>
              </a:rPr>
              <a:t>AAUW WA Online Program Lead, Melissa Johnsen – </a:t>
            </a:r>
          </a:p>
          <a:p>
            <a:pPr marL="800100" lvl="1" indent="-342900">
              <a:lnSpc>
                <a:spcPct val="107000"/>
              </a:lnSpc>
              <a:spcBef>
                <a:spcPts val="0"/>
              </a:spcBef>
              <a:buFont typeface="Arial" panose="020B0604020202020204" pitchFamily="34" charset="0"/>
              <a:buChar char="●"/>
            </a:pPr>
            <a:r>
              <a:rPr lang="en-US" sz="2000" dirty="0">
                <a:effectLst/>
                <a:ea typeface="Lato" panose="020F0502020204030203" pitchFamily="34" charset="0"/>
                <a:cs typeface="Lato" panose="020F0502020204030203" pitchFamily="34" charset="0"/>
              </a:rPr>
              <a:t>Introduces Kelvie Comer, Online Branch co-President</a:t>
            </a:r>
          </a:p>
          <a:p>
            <a:pPr marL="800100" lvl="1" indent="-342900">
              <a:lnSpc>
                <a:spcPct val="107000"/>
              </a:lnSpc>
              <a:spcBef>
                <a:spcPts val="0"/>
              </a:spcBef>
              <a:buFont typeface="Arial" panose="020B0604020202020204" pitchFamily="34" charset="0"/>
              <a:buChar char="●"/>
            </a:pPr>
            <a:r>
              <a:rPr lang="en-US" sz="2000" dirty="0">
                <a:effectLst/>
                <a:ea typeface="Lato" panose="020F0502020204030203" pitchFamily="34" charset="0"/>
                <a:cs typeface="Lato" panose="020F0502020204030203" pitchFamily="34" charset="0"/>
              </a:rPr>
              <a:t> Introduces Facilitator,  Carolyn Hayek       (2 min)</a:t>
            </a:r>
          </a:p>
          <a:p>
            <a:pPr marL="0" marR="0" lvl="0" indent="0">
              <a:lnSpc>
                <a:spcPct val="107000"/>
              </a:lnSpc>
              <a:spcBef>
                <a:spcPts val="0"/>
              </a:spcBef>
              <a:spcAft>
                <a:spcPts val="0"/>
              </a:spcAft>
              <a:buNone/>
            </a:pPr>
            <a:endParaRPr lang="en-US" sz="2000" dirty="0">
              <a:effectLst/>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u="none" strike="noStrike" dirty="0">
                <a:effectLst/>
                <a:ea typeface="Lato" panose="020F0502020204030203" pitchFamily="34" charset="0"/>
                <a:cs typeface="Lato" panose="020F0502020204030203" pitchFamily="34" charset="0"/>
              </a:rPr>
              <a:t>Welcome by AAUW-WA Online Branch co-President, </a:t>
            </a:r>
            <a:r>
              <a:rPr lang="en-US" sz="2000" b="0" i="0" dirty="0">
                <a:solidFill>
                  <a:srgbClr val="000000"/>
                </a:solidFill>
                <a:effectLst/>
              </a:rPr>
              <a:t>Kelvie Comer</a:t>
            </a:r>
            <a:endParaRPr lang="en-US" sz="2000" dirty="0">
              <a:solidFill>
                <a:srgbClr val="000000"/>
              </a:solidFill>
            </a:endParaRPr>
          </a:p>
          <a:p>
            <a:pPr marL="800100" lvl="1" indent="-342900">
              <a:lnSpc>
                <a:spcPct val="107000"/>
              </a:lnSpc>
              <a:spcBef>
                <a:spcPts val="0"/>
              </a:spcBef>
              <a:buFont typeface="Arial" panose="020B0604020202020204" pitchFamily="34" charset="0"/>
              <a:buChar char="●"/>
            </a:pPr>
            <a:r>
              <a:rPr lang="en-US" sz="2000" b="0" i="0" dirty="0">
                <a:solidFill>
                  <a:srgbClr val="000000"/>
                </a:solidFill>
                <a:effectLst/>
              </a:rPr>
              <a:t>AAUW Mission and</a:t>
            </a:r>
            <a:r>
              <a:rPr lang="en-US" sz="2000" u="none" strike="noStrike" dirty="0">
                <a:effectLst/>
                <a:ea typeface="Lato" panose="020F0502020204030203" pitchFamily="34" charset="0"/>
                <a:cs typeface="Lato" panose="020F0502020204030203" pitchFamily="34" charset="0"/>
              </a:rPr>
              <a:t> Land Acknowledgement   (3 minutes)</a:t>
            </a:r>
          </a:p>
          <a:p>
            <a:pPr marL="342900" marR="0" lvl="0" indent="-342900">
              <a:lnSpc>
                <a:spcPct val="107000"/>
              </a:lnSpc>
              <a:spcBef>
                <a:spcPts val="0"/>
              </a:spcBef>
              <a:spcAft>
                <a:spcPts val="0"/>
              </a:spcAft>
              <a:buFont typeface="Arial" panose="020B0604020202020204" pitchFamily="34" charset="0"/>
              <a:buChar char="●"/>
            </a:pPr>
            <a:endParaRPr lang="en-US" sz="2000" dirty="0">
              <a:effectLst/>
              <a:ea typeface="Lato" panose="020F0502020204030203" pitchFamily="34" charset="0"/>
              <a:cs typeface="Lato" panose="020F0502020204030203" pitchFamily="34" charset="0"/>
            </a:endParaRPr>
          </a:p>
          <a:p>
            <a:pPr marL="342900" indent="-342900">
              <a:lnSpc>
                <a:spcPct val="107000"/>
              </a:lnSpc>
              <a:spcBef>
                <a:spcPts val="0"/>
              </a:spcBef>
              <a:buFont typeface="Arial" panose="020B0604020202020204" pitchFamily="34" charset="0"/>
              <a:buChar char="●"/>
            </a:pPr>
            <a:r>
              <a:rPr lang="en-US" sz="2000" dirty="0">
                <a:effectLst/>
                <a:ea typeface="Lato" panose="020F0502020204030203" pitchFamily="34" charset="0"/>
                <a:cs typeface="Lato" panose="020F0502020204030203" pitchFamily="34" charset="0"/>
              </a:rPr>
              <a:t>AAUW WA Online Carolyn Hayek</a:t>
            </a:r>
            <a:r>
              <a:rPr lang="en-US" sz="2000" dirty="0">
                <a:ea typeface="Lato" panose="020F0502020204030203" pitchFamily="34" charset="0"/>
                <a:cs typeface="Lato" panose="020F0502020204030203" pitchFamily="34" charset="0"/>
              </a:rPr>
              <a:t>, Facilitator - </a:t>
            </a:r>
            <a:r>
              <a:rPr lang="en-US" sz="2000" dirty="0">
                <a:effectLst/>
                <a:ea typeface="Lato" panose="020F0502020204030203" pitchFamily="34" charset="0"/>
                <a:cs typeface="Lato" panose="020F0502020204030203" pitchFamily="34" charset="0"/>
              </a:rPr>
              <a:t>Our Program Objective</a:t>
            </a:r>
            <a:r>
              <a:rPr lang="en-US" sz="2000" kern="100" dirty="0">
                <a:effectLst/>
                <a:ea typeface="Aptos" panose="020B0004020202020204" pitchFamily="34" charset="0"/>
                <a:cs typeface="Times New Roman" panose="02020603050405020304" pitchFamily="18" charset="0"/>
              </a:rPr>
              <a:t>  </a:t>
            </a:r>
            <a:r>
              <a:rPr lang="en-US" sz="2000" dirty="0">
                <a:effectLst/>
                <a:ea typeface="Lato" panose="020F0502020204030203" pitchFamily="34" charset="0"/>
                <a:cs typeface="Lato" panose="020F0502020204030203" pitchFamily="34" charset="0"/>
              </a:rPr>
              <a:t>(</a:t>
            </a:r>
            <a:r>
              <a:rPr lang="en-US" sz="2000" dirty="0">
                <a:ea typeface="Lato" panose="020F0502020204030203" pitchFamily="34" charset="0"/>
                <a:cs typeface="Lato" panose="020F0502020204030203" pitchFamily="34" charset="0"/>
              </a:rPr>
              <a:t>5</a:t>
            </a:r>
            <a:r>
              <a:rPr lang="en-US" sz="2000" dirty="0">
                <a:effectLst/>
                <a:ea typeface="Lato" panose="020F0502020204030203" pitchFamily="34" charset="0"/>
                <a:cs typeface="Lato" panose="020F0502020204030203" pitchFamily="34" charset="0"/>
              </a:rPr>
              <a:t> min)</a:t>
            </a:r>
          </a:p>
          <a:p>
            <a:pPr marL="800100" lvl="1" indent="-342900">
              <a:lnSpc>
                <a:spcPct val="107000"/>
              </a:lnSpc>
              <a:spcBef>
                <a:spcPts val="0"/>
              </a:spcBef>
              <a:buFont typeface="Arial" panose="020B0604020202020204" pitchFamily="34" charset="0"/>
              <a:buChar char="●"/>
            </a:pPr>
            <a:r>
              <a:rPr lang="en-US" sz="2000" dirty="0">
                <a:ea typeface="Lato" panose="020F0502020204030203" pitchFamily="34" charset="0"/>
                <a:cs typeface="Lato" panose="020F0502020204030203" pitchFamily="34" charset="0"/>
              </a:rPr>
              <a:t>Polling Basics – Set Some Context (1 min)</a:t>
            </a:r>
            <a:endParaRPr lang="en-US" sz="2000" dirty="0">
              <a:effectLst/>
              <a:ea typeface="Lato" panose="020F0502020204030203" pitchFamily="34" charset="0"/>
              <a:cs typeface="Lato" panose="020F0502020204030203" pitchFamily="34" charset="0"/>
            </a:endParaRPr>
          </a:p>
          <a:p>
            <a:pPr marL="342900" indent="-342900">
              <a:lnSpc>
                <a:spcPct val="107000"/>
              </a:lnSpc>
              <a:spcBef>
                <a:spcPts val="0"/>
              </a:spcBef>
              <a:buFont typeface="Arial" panose="020B0604020202020204" pitchFamily="34" charset="0"/>
              <a:buChar char="●"/>
            </a:pPr>
            <a:endParaRPr lang="en-US" sz="2000" dirty="0">
              <a:effectLst/>
              <a:ea typeface="Lato" panose="020F0502020204030203" pitchFamily="34" charset="0"/>
              <a:cs typeface="Lato" panose="020F0502020204030203" pitchFamily="34" charset="0"/>
            </a:endParaRPr>
          </a:p>
          <a:p>
            <a:pPr marL="0" indent="0">
              <a:buNone/>
            </a:pPr>
            <a:br>
              <a:rPr lang="en-US" sz="2000" dirty="0"/>
            </a:br>
            <a:endParaRPr lang="en-US" sz="2000" dirty="0"/>
          </a:p>
        </p:txBody>
      </p:sp>
      <p:sp>
        <p:nvSpPr>
          <p:cNvPr id="12" name="Content Placeholder 11">
            <a:extLst>
              <a:ext uri="{FF2B5EF4-FFF2-40B4-BE49-F238E27FC236}">
                <a16:creationId xmlns:a16="http://schemas.microsoft.com/office/drawing/2014/main" id="{A4A1EE3A-C63B-F41E-9486-BD5403B71EA9}"/>
              </a:ext>
            </a:extLst>
          </p:cNvPr>
          <p:cNvSpPr>
            <a:spLocks noGrp="1"/>
          </p:cNvSpPr>
          <p:nvPr>
            <p:ph sz="half" idx="2"/>
          </p:nvPr>
        </p:nvSpPr>
        <p:spPr>
          <a:xfrm>
            <a:off x="6205411" y="635447"/>
            <a:ext cx="5640888" cy="5894513"/>
          </a:xfrm>
        </p:spPr>
        <p:txBody>
          <a:bodyPr>
            <a:noAutofit/>
          </a:bodyPr>
          <a:lstStyle/>
          <a:p>
            <a:pPr marL="342900" marR="0" lvl="0" indent="-342900">
              <a:lnSpc>
                <a:spcPct val="107000"/>
              </a:lnSpc>
              <a:spcBef>
                <a:spcPts val="0"/>
              </a:spcBef>
              <a:spcAft>
                <a:spcPts val="0"/>
              </a:spcAft>
              <a:buFont typeface="Arial" panose="020B0604020202020204" pitchFamily="34" charset="0"/>
              <a:buChar char="●"/>
            </a:pPr>
            <a:r>
              <a:rPr lang="en-US" sz="2000" dirty="0">
                <a:effectLst/>
                <a:ea typeface="Lato" panose="020F0502020204030203" pitchFamily="34" charset="0"/>
                <a:cs typeface="Lato" panose="020F0502020204030203" pitchFamily="34" charset="0"/>
              </a:rPr>
              <a:t>Program Speaker,  Andrew Baumann – Introduction  (2 min)</a:t>
            </a:r>
          </a:p>
          <a:p>
            <a:pPr marL="342900" marR="0" lvl="0" indent="-342900">
              <a:lnSpc>
                <a:spcPct val="107000"/>
              </a:lnSpc>
              <a:spcBef>
                <a:spcPts val="0"/>
              </a:spcBef>
              <a:spcAft>
                <a:spcPts val="0"/>
              </a:spcAft>
              <a:buFont typeface="Arial" panose="020B0604020202020204" pitchFamily="34" charset="0"/>
              <a:buChar char="●"/>
            </a:pPr>
            <a:endParaRPr lang="en-US" sz="2000" dirty="0">
              <a:effectLst/>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ea typeface="Lato" panose="020F0502020204030203" pitchFamily="34" charset="0"/>
                <a:cs typeface="Lato" panose="020F0502020204030203" pitchFamily="34" charset="0"/>
              </a:rPr>
              <a:t>Presentation (20 min)</a:t>
            </a:r>
          </a:p>
          <a:p>
            <a:pPr marL="342900" marR="0" lvl="0" indent="-342900">
              <a:lnSpc>
                <a:spcPct val="107000"/>
              </a:lnSpc>
              <a:spcBef>
                <a:spcPts val="0"/>
              </a:spcBef>
              <a:spcAft>
                <a:spcPts val="0"/>
              </a:spcAft>
              <a:buFont typeface="Arial" panose="020B0604020202020204" pitchFamily="34" charset="0"/>
              <a:buChar char="●"/>
            </a:pPr>
            <a:endParaRPr lang="en-US" sz="2000" dirty="0">
              <a:effectLst/>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Lato" panose="020F0502020204030203" pitchFamily="34" charset="0"/>
                <a:cs typeface="Lato" panose="020F0502020204030203" pitchFamily="34" charset="0"/>
              </a:rPr>
              <a:t>Q</a:t>
            </a:r>
            <a:r>
              <a:rPr lang="en-US" sz="2000" dirty="0">
                <a:ea typeface="Lato" panose="020F0502020204030203" pitchFamily="34" charset="0"/>
                <a:cs typeface="Lato" panose="020F0502020204030203" pitchFamily="34" charset="0"/>
              </a:rPr>
              <a:t> &amp; A – Facilitated (20 min) </a:t>
            </a:r>
          </a:p>
          <a:p>
            <a:pPr marL="342900" marR="0" lvl="0" indent="-342900">
              <a:lnSpc>
                <a:spcPct val="107000"/>
              </a:lnSpc>
              <a:spcBef>
                <a:spcPts val="0"/>
              </a:spcBef>
              <a:spcAft>
                <a:spcPts val="0"/>
              </a:spcAft>
              <a:buFont typeface="Arial" panose="020B0604020202020204" pitchFamily="34" charset="0"/>
              <a:buChar char="●"/>
            </a:pPr>
            <a:endParaRPr lang="en-US" sz="2000" dirty="0">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ea typeface="Lato" panose="020F0502020204030203" pitchFamily="34" charset="0"/>
                <a:cs typeface="Lato" panose="020F0502020204030203" pitchFamily="34" charset="0"/>
              </a:rPr>
              <a:t>Audience Q &amp; A (20 min)</a:t>
            </a:r>
          </a:p>
          <a:p>
            <a:pPr marL="342900" marR="0" lvl="0" indent="-342900">
              <a:lnSpc>
                <a:spcPct val="107000"/>
              </a:lnSpc>
              <a:spcBef>
                <a:spcPts val="0"/>
              </a:spcBef>
              <a:spcAft>
                <a:spcPts val="0"/>
              </a:spcAft>
              <a:buFont typeface="Arial" panose="020B0604020202020204" pitchFamily="34" charset="0"/>
              <a:buChar char="●"/>
            </a:pPr>
            <a:endParaRPr lang="en-US" sz="2000" dirty="0">
              <a:effectLst/>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dirty="0">
                <a:effectLst/>
                <a:ea typeface="Lato" panose="020F0502020204030203" pitchFamily="34" charset="0"/>
                <a:cs typeface="Lato" panose="020F0502020204030203" pitchFamily="34" charset="0"/>
              </a:rPr>
              <a:t>AAUW WA Online Branch Program Lead  - Call to Action  - Dorothy McBride ( 5 minutes)</a:t>
            </a:r>
          </a:p>
          <a:p>
            <a:pPr marL="342900" marR="0" lvl="0" indent="-342900">
              <a:lnSpc>
                <a:spcPct val="107000"/>
              </a:lnSpc>
              <a:spcBef>
                <a:spcPts val="0"/>
              </a:spcBef>
              <a:spcAft>
                <a:spcPts val="0"/>
              </a:spcAft>
              <a:buFont typeface="Arial" panose="020B0604020202020204" pitchFamily="34" charset="0"/>
              <a:buChar char="●"/>
            </a:pPr>
            <a:endParaRPr lang="en-US" sz="2000" u="none" strike="noStrike" dirty="0">
              <a:effectLst/>
              <a:ea typeface="Lato" panose="020F0502020204030203" pitchFamily="34" charset="0"/>
              <a:cs typeface="Lato" panose="020F0502020204030203" pitchFamily="34" charset="0"/>
            </a:endParaRPr>
          </a:p>
          <a:p>
            <a:pPr marL="342900" marR="0" lvl="0" indent="-342900">
              <a:lnSpc>
                <a:spcPct val="107000"/>
              </a:lnSpc>
              <a:spcBef>
                <a:spcPts val="0"/>
              </a:spcBef>
              <a:spcAft>
                <a:spcPts val="0"/>
              </a:spcAft>
              <a:buFont typeface="Arial" panose="020B0604020202020204" pitchFamily="34" charset="0"/>
              <a:buChar char="●"/>
            </a:pPr>
            <a:r>
              <a:rPr lang="en-US" sz="2000" u="none" strike="noStrike" dirty="0">
                <a:effectLst/>
                <a:ea typeface="Lato" panose="020F0502020204030203" pitchFamily="34" charset="0"/>
                <a:cs typeface="Lato" panose="020F0502020204030203" pitchFamily="34" charset="0"/>
              </a:rPr>
              <a:t>Closing and thank you by AAUW-WA Online Branch President     (</a:t>
            </a:r>
            <a:r>
              <a:rPr lang="en-US" sz="2000" dirty="0">
                <a:ea typeface="Lato" panose="020F0502020204030203" pitchFamily="34" charset="0"/>
                <a:cs typeface="Lato" panose="020F0502020204030203" pitchFamily="34" charset="0"/>
              </a:rPr>
              <a:t>1</a:t>
            </a:r>
            <a:r>
              <a:rPr lang="en-US" sz="2000" u="none" strike="noStrike" dirty="0">
                <a:effectLst/>
                <a:ea typeface="Lato" panose="020F0502020204030203" pitchFamily="34" charset="0"/>
                <a:cs typeface="Lato" panose="020F0502020204030203" pitchFamily="34" charset="0"/>
              </a:rPr>
              <a:t> minute)</a:t>
            </a:r>
          </a:p>
          <a:p>
            <a:pPr marL="342900" marR="0" lvl="0" indent="-342900">
              <a:lnSpc>
                <a:spcPct val="107000"/>
              </a:lnSpc>
              <a:spcBef>
                <a:spcPts val="0"/>
              </a:spcBef>
              <a:spcAft>
                <a:spcPts val="0"/>
              </a:spcAft>
              <a:buFont typeface="Arial" panose="020B0604020202020204" pitchFamily="34" charset="0"/>
              <a:buChar char="●"/>
            </a:pPr>
            <a:endParaRPr lang="en-US" sz="2000" u="none" strike="noStrike" dirty="0">
              <a:effectLst/>
              <a:ea typeface="Lato" panose="020F0502020204030203" pitchFamily="34" charset="0"/>
              <a:cs typeface="Lato" panose="020F0502020204030203" pitchFamily="34" charset="0"/>
            </a:endParaRPr>
          </a:p>
          <a:p>
            <a:pPr marL="0" marR="0" lvl="0" indent="0" algn="ctr">
              <a:lnSpc>
                <a:spcPct val="107000"/>
              </a:lnSpc>
              <a:spcBef>
                <a:spcPts val="0"/>
              </a:spcBef>
              <a:spcAft>
                <a:spcPts val="0"/>
              </a:spcAft>
              <a:buNone/>
            </a:pPr>
            <a:r>
              <a:rPr lang="en-US" sz="1800" b="1" u="none" strike="noStrike" dirty="0">
                <a:effectLst/>
                <a:ea typeface="Lato" panose="020F0502020204030203" pitchFamily="34" charset="0"/>
                <a:cs typeface="Lato" panose="020F0502020204030203" pitchFamily="34" charset="0"/>
              </a:rPr>
              <a:t>AAUW WA Online Website: </a:t>
            </a:r>
            <a:r>
              <a:rPr lang="en-US" sz="1800" u="none" strike="noStrike" dirty="0">
                <a:effectLst/>
                <a:ea typeface="Lato" panose="020F0502020204030203" pitchFamily="34" charset="0"/>
                <a:cs typeface="Lato" panose="020F0502020204030203" pitchFamily="34" charset="0"/>
                <a:hlinkClick r:id="rId3"/>
              </a:rPr>
              <a:t>https://wa-online.aauw.net/</a:t>
            </a:r>
            <a:r>
              <a:rPr lang="en-US" sz="1800" u="none" strike="noStrike" dirty="0">
                <a:effectLst/>
                <a:ea typeface="Lato" panose="020F0502020204030203" pitchFamily="34" charset="0"/>
                <a:cs typeface="Lato" panose="020F0502020204030203" pitchFamily="34" charset="0"/>
              </a:rPr>
              <a:t> </a:t>
            </a:r>
          </a:p>
          <a:p>
            <a:endParaRPr lang="en-US" sz="1600" dirty="0"/>
          </a:p>
        </p:txBody>
      </p:sp>
      <p:sp>
        <p:nvSpPr>
          <p:cNvPr id="3" name="TextBox 2">
            <a:extLst>
              <a:ext uri="{FF2B5EF4-FFF2-40B4-BE49-F238E27FC236}">
                <a16:creationId xmlns:a16="http://schemas.microsoft.com/office/drawing/2014/main" id="{DE2E4809-F5EF-E04A-ADCE-6A9243DCE7C4}"/>
              </a:ext>
            </a:extLst>
          </p:cNvPr>
          <p:cNvSpPr txBox="1"/>
          <p:nvPr/>
        </p:nvSpPr>
        <p:spPr>
          <a:xfrm>
            <a:off x="10744009" y="6523397"/>
            <a:ext cx="604889" cy="276999"/>
          </a:xfrm>
          <a:prstGeom prst="rect">
            <a:avLst/>
          </a:prstGeom>
          <a:noFill/>
        </p:spPr>
        <p:txBody>
          <a:bodyPr wrap="square" rtlCol="0">
            <a:spAutoFit/>
          </a:bodyPr>
          <a:lstStyle/>
          <a:p>
            <a:pPr algn="ctr"/>
            <a:fld id="{F727A695-0BF7-444C-95E3-D944F973CF6D}" type="slidenum">
              <a:rPr lang="en-US" sz="1200" smtClean="0"/>
              <a:pPr algn="ctr"/>
              <a:t>2</a:t>
            </a:fld>
            <a:endParaRPr lang="en-US" dirty="0"/>
          </a:p>
        </p:txBody>
      </p:sp>
      <p:sp>
        <p:nvSpPr>
          <p:cNvPr id="5" name="Content Placeholder 5">
            <a:extLst>
              <a:ext uri="{FF2B5EF4-FFF2-40B4-BE49-F238E27FC236}">
                <a16:creationId xmlns:a16="http://schemas.microsoft.com/office/drawing/2014/main" id="{164B4F01-F194-34A3-239B-893ABDC3339F}"/>
              </a:ext>
            </a:extLst>
          </p:cNvPr>
          <p:cNvSpPr txBox="1">
            <a:spLocks/>
          </p:cNvSpPr>
          <p:nvPr/>
        </p:nvSpPr>
        <p:spPr>
          <a:xfrm>
            <a:off x="345701" y="6313962"/>
            <a:ext cx="2252853" cy="220052"/>
          </a:xfrm>
          <a:prstGeom prst="rect">
            <a:avLst/>
          </a:prstGeom>
        </p:spPr>
        <p:txBody>
          <a:bodyPr vert="horz" lIns="91440" tIns="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112" lvl="1" indent="0">
              <a:lnSpc>
                <a:spcPct val="130000"/>
              </a:lnSpc>
              <a:spcBef>
                <a:spcPts val="0"/>
              </a:spcBef>
              <a:buClr>
                <a:srgbClr val="5C8726"/>
              </a:buClr>
              <a:buNone/>
            </a:pPr>
            <a:r>
              <a:rPr lang="en-US" sz="2000" b="1" i="1" dirty="0"/>
              <a:t>Melissa Johnsen</a:t>
            </a:r>
          </a:p>
          <a:p>
            <a:pPr marL="11112" lvl="1" indent="0">
              <a:lnSpc>
                <a:spcPct val="200000"/>
              </a:lnSpc>
              <a:spcBef>
                <a:spcPts val="0"/>
              </a:spcBef>
              <a:buClr>
                <a:srgbClr val="5C8726"/>
              </a:buClr>
              <a:buNone/>
            </a:pPr>
            <a:endParaRPr lang="en-US" sz="2000" b="1" i="1" dirty="0"/>
          </a:p>
          <a:p>
            <a:pPr marL="231775" lvl="1" indent="-220663">
              <a:lnSpc>
                <a:spcPct val="135000"/>
              </a:lnSpc>
              <a:spcBef>
                <a:spcPts val="0"/>
              </a:spcBef>
              <a:buClr>
                <a:srgbClr val="5C8726"/>
              </a:buClr>
            </a:pPr>
            <a:endParaRPr lang="en-US" sz="2000" b="1" i="1" dirty="0"/>
          </a:p>
          <a:p>
            <a:pPr marL="0" lvl="0" indent="0" fontAlgn="base">
              <a:lnSpc>
                <a:spcPct val="100000"/>
              </a:lnSpc>
              <a:spcBef>
                <a:spcPts val="0"/>
              </a:spcBef>
              <a:buClr>
                <a:srgbClr val="5C8726"/>
              </a:buClr>
              <a:buNone/>
              <a:defRPr/>
            </a:pPr>
            <a:endParaRPr lang="en-US" sz="2000" b="1" i="1" dirty="0"/>
          </a:p>
        </p:txBody>
      </p:sp>
      <p:grpSp>
        <p:nvGrpSpPr>
          <p:cNvPr id="7" name="Group 6">
            <a:extLst>
              <a:ext uri="{FF2B5EF4-FFF2-40B4-BE49-F238E27FC236}">
                <a16:creationId xmlns:a16="http://schemas.microsoft.com/office/drawing/2014/main" id="{1103D780-DD1D-F086-A804-A268E446FCD1}"/>
              </a:ext>
            </a:extLst>
          </p:cNvPr>
          <p:cNvGrpSpPr/>
          <p:nvPr/>
        </p:nvGrpSpPr>
        <p:grpSpPr>
          <a:xfrm>
            <a:off x="2242634" y="6382081"/>
            <a:ext cx="1737360" cy="384704"/>
            <a:chOff x="10220850" y="1448704"/>
            <a:chExt cx="1737360" cy="384704"/>
          </a:xfrm>
        </p:grpSpPr>
        <p:cxnSp>
          <p:nvCxnSpPr>
            <p:cNvPr id="8" name="Straight Connector 7">
              <a:extLst>
                <a:ext uri="{FF2B5EF4-FFF2-40B4-BE49-F238E27FC236}">
                  <a16:creationId xmlns:a16="http://schemas.microsoft.com/office/drawing/2014/main" id="{F0D0EA13-7AB0-6E87-2F05-28E294B1DD01}"/>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3805D8A-90A1-C775-ADAE-2058A10A8D39}"/>
                </a:ext>
              </a:extLst>
            </p:cNvPr>
            <p:cNvSpPr txBox="1"/>
            <p:nvPr/>
          </p:nvSpPr>
          <p:spPr>
            <a:xfrm>
              <a:off x="10220850" y="1460494"/>
              <a:ext cx="1737360" cy="369332"/>
            </a:xfrm>
            <a:prstGeom prst="rect">
              <a:avLst/>
            </a:prstGeom>
            <a:noFill/>
          </p:spPr>
          <p:txBody>
            <a:bodyPr wrap="square" rtlCol="0" anchor="ctr">
              <a:spAutoFit/>
            </a:bodyPr>
            <a:lstStyle/>
            <a:p>
              <a:pPr algn="ctr"/>
              <a:r>
                <a:rPr lang="en-US" b="1" dirty="0">
                  <a:solidFill>
                    <a:srgbClr val="5C8726"/>
                  </a:solidFill>
                </a:rPr>
                <a:t>Agenda: 1 min</a:t>
              </a:r>
            </a:p>
          </p:txBody>
        </p:sp>
        <p:cxnSp>
          <p:nvCxnSpPr>
            <p:cNvPr id="11" name="Straight Connector 10">
              <a:extLst>
                <a:ext uri="{FF2B5EF4-FFF2-40B4-BE49-F238E27FC236}">
                  <a16:creationId xmlns:a16="http://schemas.microsoft.com/office/drawing/2014/main" id="{D3123AF9-57A1-F276-F5EE-FF53BD5BD81C}"/>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830C19D2-72F9-3CE9-7A38-37FF8C7449F9}"/>
              </a:ext>
            </a:extLst>
          </p:cNvPr>
          <p:cNvSpPr txBox="1"/>
          <p:nvPr/>
        </p:nvSpPr>
        <p:spPr>
          <a:xfrm rot="10800000" flipV="1">
            <a:off x="5583745" y="6128070"/>
            <a:ext cx="6262554" cy="501650"/>
          </a:xfrm>
          <a:prstGeom prst="rect">
            <a:avLst/>
          </a:prstGeom>
          <a:noFill/>
        </p:spPr>
        <p:txBody>
          <a:bodyPr wrap="square" rtlCol="0" anchor="ctr">
            <a:noAutofit/>
          </a:bodyPr>
          <a:lstStyle/>
          <a:p>
            <a:pPr algn="ctr"/>
            <a:r>
              <a:rPr lang="en-US" b="1" dirty="0">
                <a:solidFill>
                  <a:srgbClr val="FF0000"/>
                </a:solidFill>
              </a:rPr>
              <a:t>Panel discussion will be recorded and posted on </a:t>
            </a:r>
            <a:r>
              <a:rPr lang="en-US" sz="1800" b="1" u="none" strike="noStrike" dirty="0">
                <a:solidFill>
                  <a:srgbClr val="FF0000"/>
                </a:solidFill>
                <a:effectLst/>
                <a:ea typeface="Lato" panose="020F0502020204030203" pitchFamily="34" charset="0"/>
                <a:cs typeface="Lato" panose="020F0502020204030203" pitchFamily="34" charset="0"/>
              </a:rPr>
              <a:t>AAUW WA Online Website</a:t>
            </a:r>
            <a:endParaRPr lang="en-US" b="1" dirty="0">
              <a:solidFill>
                <a:srgbClr val="FF0000"/>
              </a:solidFill>
            </a:endParaRPr>
          </a:p>
        </p:txBody>
      </p:sp>
    </p:spTree>
    <p:extLst>
      <p:ext uri="{BB962C8B-B14F-4D97-AF65-F5344CB8AC3E}">
        <p14:creationId xmlns:p14="http://schemas.microsoft.com/office/powerpoint/2010/main" val="3024139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81A3619C-1CD9-ECFD-AE4B-78A643527FBA}"/>
              </a:ext>
            </a:extLst>
          </p:cNvPr>
          <p:cNvCxnSpPr>
            <a:cxnSpLocks/>
          </p:cNvCxnSpPr>
          <p:nvPr/>
        </p:nvCxnSpPr>
        <p:spPr>
          <a:xfrm>
            <a:off x="-8708" y="752015"/>
            <a:ext cx="12200708"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29585159-5BFB-0543-F9D3-17926A1D6383}"/>
              </a:ext>
            </a:extLst>
          </p:cNvPr>
          <p:cNvSpPr>
            <a:spLocks noGrp="1"/>
          </p:cNvSpPr>
          <p:nvPr>
            <p:ph type="sldNum" sz="quarter" idx="12"/>
          </p:nvPr>
        </p:nvSpPr>
        <p:spPr/>
        <p:txBody>
          <a:bodyPr/>
          <a:lstStyle/>
          <a:p>
            <a:r>
              <a:rPr lang="en-US"/>
              <a:t>			</a:t>
            </a:r>
            <a:fld id="{DA516836-7B0A-4232-85DA-EF834C24291B}" type="slidenum">
              <a:rPr lang="en-US" smtClean="0"/>
              <a:pPr/>
              <a:t>20</a:t>
            </a:fld>
            <a:endParaRPr lang="en-US" dirty="0"/>
          </a:p>
        </p:txBody>
      </p:sp>
      <p:sp>
        <p:nvSpPr>
          <p:cNvPr id="7" name="Title 1">
            <a:extLst>
              <a:ext uri="{FF2B5EF4-FFF2-40B4-BE49-F238E27FC236}">
                <a16:creationId xmlns:a16="http://schemas.microsoft.com/office/drawing/2014/main" id="{3CA1CF9D-5215-8038-D8F2-7E555651E459}"/>
              </a:ext>
            </a:extLst>
          </p:cNvPr>
          <p:cNvSpPr>
            <a:spLocks noGrp="1"/>
          </p:cNvSpPr>
          <p:nvPr>
            <p:ph type="title"/>
          </p:nvPr>
        </p:nvSpPr>
        <p:spPr>
          <a:xfrm>
            <a:off x="833846" y="136525"/>
            <a:ext cx="10515600" cy="1325563"/>
          </a:xfrm>
          <a:prstGeom prst="roundRect">
            <a:avLst/>
          </a:prstGeom>
          <a:solidFill>
            <a:schemeClr val="accent1">
              <a:lumMod val="75000"/>
            </a:schemeClr>
          </a:solidFill>
        </p:spPr>
        <p:txBody>
          <a:bodyPr>
            <a:noAutofit/>
          </a:bodyPr>
          <a:lstStyle/>
          <a:p>
            <a:r>
              <a:rPr lang="en-US" sz="3600" b="1" dirty="0">
                <a:solidFill>
                  <a:schemeClr val="bg1"/>
                </a:solidFill>
                <a:cs typeface="Calibri" panose="020F0502020204030204" pitchFamily="34" charset="0"/>
              </a:rPr>
              <a:t>Bios: AAUW WA Online Leadership</a:t>
            </a:r>
          </a:p>
        </p:txBody>
      </p:sp>
    </p:spTree>
    <p:extLst>
      <p:ext uri="{BB962C8B-B14F-4D97-AF65-F5344CB8AC3E}">
        <p14:creationId xmlns:p14="http://schemas.microsoft.com/office/powerpoint/2010/main" val="3186310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70E708-DA94-6604-89B3-3112330ACC4E}"/>
              </a:ext>
            </a:extLst>
          </p:cNvPr>
          <p:cNvSpPr>
            <a:spLocks noGrp="1"/>
          </p:cNvSpPr>
          <p:nvPr>
            <p:ph idx="1"/>
          </p:nvPr>
        </p:nvSpPr>
        <p:spPr>
          <a:xfrm>
            <a:off x="2841170" y="1436914"/>
            <a:ext cx="8976361" cy="5421083"/>
          </a:xfrm>
        </p:spPr>
        <p:txBody>
          <a:bodyPr>
            <a:noAutofit/>
          </a:bodyPr>
          <a:lstStyle/>
          <a:p>
            <a:pPr marL="0" indent="0">
              <a:lnSpc>
                <a:spcPct val="114000"/>
              </a:lnSpc>
              <a:spcBef>
                <a:spcPts val="0"/>
              </a:spcBef>
              <a:buNone/>
            </a:pPr>
            <a:r>
              <a:rPr lang="en-US" sz="2000" b="1" dirty="0"/>
              <a:t>Professional Highlights</a:t>
            </a:r>
            <a:endParaRPr lang="en-US" sz="2000" b="1" i="0" dirty="0">
              <a:effectLst/>
            </a:endParaRPr>
          </a:p>
          <a:p>
            <a:pPr>
              <a:lnSpc>
                <a:spcPct val="114000"/>
              </a:lnSpc>
              <a:spcBef>
                <a:spcPts val="0"/>
              </a:spcBef>
              <a:buClr>
                <a:srgbClr val="5C8726"/>
              </a:buClr>
            </a:pPr>
            <a:r>
              <a:rPr lang="en-US" sz="2000" b="0" i="0" dirty="0">
                <a:effectLst/>
              </a:rPr>
              <a:t>Principal, Independent Non-Profit Organization Management Consultant</a:t>
            </a:r>
          </a:p>
          <a:p>
            <a:pPr>
              <a:lnSpc>
                <a:spcPct val="114000"/>
              </a:lnSpc>
              <a:spcBef>
                <a:spcPts val="0"/>
              </a:spcBef>
              <a:buClr>
                <a:srgbClr val="5C8726"/>
              </a:buClr>
            </a:pPr>
            <a:r>
              <a:rPr lang="en-US" sz="2000" b="0" i="0" dirty="0">
                <a:effectLst/>
              </a:rPr>
              <a:t>AAUW Washington State President (2012 - 2016), AAUW Nominating Committee, Chair. (2014-2015); also serve on AAUW-WA Tech Trek Committee, Professional Women's Night Chair, Corporate Fundraising</a:t>
            </a:r>
          </a:p>
          <a:p>
            <a:pPr algn="l" fontAlgn="auto">
              <a:lnSpc>
                <a:spcPct val="114000"/>
              </a:lnSpc>
              <a:spcBef>
                <a:spcPts val="0"/>
              </a:spcBef>
              <a:buClr>
                <a:srgbClr val="5C8726"/>
              </a:buClr>
            </a:pPr>
            <a:r>
              <a:rPr lang="en-US" sz="2000" b="0" i="0" dirty="0">
                <a:effectLst/>
              </a:rPr>
              <a:t>Dean</a:t>
            </a:r>
            <a:r>
              <a:rPr lang="en-US" sz="2000" dirty="0"/>
              <a:t> of </a:t>
            </a:r>
            <a:r>
              <a:rPr lang="en-US" sz="2000" b="0" i="0" dirty="0">
                <a:effectLst/>
              </a:rPr>
              <a:t>Education, Health, and Human Services; Central Michigan University</a:t>
            </a:r>
          </a:p>
          <a:p>
            <a:pPr algn="l" fontAlgn="auto">
              <a:lnSpc>
                <a:spcPct val="114000"/>
              </a:lnSpc>
              <a:spcBef>
                <a:spcPts val="0"/>
              </a:spcBef>
              <a:buClr>
                <a:srgbClr val="5C8726"/>
              </a:buClr>
            </a:pPr>
            <a:r>
              <a:rPr lang="en-US" sz="2000" b="0" i="0" dirty="0">
                <a:effectLst/>
              </a:rPr>
              <a:t>Interim Provost, Alma College, Michigan</a:t>
            </a:r>
          </a:p>
          <a:p>
            <a:pPr algn="l" fontAlgn="auto">
              <a:lnSpc>
                <a:spcPct val="114000"/>
              </a:lnSpc>
              <a:spcBef>
                <a:spcPts val="0"/>
              </a:spcBef>
              <a:buClr>
                <a:srgbClr val="5C8726"/>
              </a:buClr>
            </a:pPr>
            <a:r>
              <a:rPr lang="en-US" sz="2000" b="0" i="0" dirty="0">
                <a:effectLst/>
              </a:rPr>
              <a:t>Dean</a:t>
            </a:r>
            <a:r>
              <a:rPr lang="en-US" sz="2000" dirty="0"/>
              <a:t> of the </a:t>
            </a:r>
            <a:r>
              <a:rPr lang="en-US" sz="2000" b="0" i="0" dirty="0">
                <a:effectLst/>
              </a:rPr>
              <a:t>School of Professional Studies and Graduate School, Eastern Connecticut State University</a:t>
            </a:r>
          </a:p>
          <a:p>
            <a:pPr algn="l" fontAlgn="auto">
              <a:lnSpc>
                <a:spcPct val="114000"/>
              </a:lnSpc>
              <a:spcBef>
                <a:spcPts val="0"/>
              </a:spcBef>
              <a:buClr>
                <a:srgbClr val="5C8726"/>
              </a:buClr>
            </a:pPr>
            <a:r>
              <a:rPr lang="en-US" sz="2000" b="0" i="0" dirty="0">
                <a:effectLst/>
              </a:rPr>
              <a:t>Interim Dean, College of Fine and Applied Arts, The University of Akron, Ohio</a:t>
            </a:r>
          </a:p>
          <a:p>
            <a:pPr marL="0" indent="0" algn="l" fontAlgn="auto">
              <a:lnSpc>
                <a:spcPct val="114000"/>
              </a:lnSpc>
              <a:spcBef>
                <a:spcPts val="0"/>
              </a:spcBef>
              <a:buNone/>
            </a:pPr>
            <a:endParaRPr lang="en-US" sz="2000" dirty="0"/>
          </a:p>
          <a:p>
            <a:pPr marL="0" indent="0" eaLnBrk="0" fontAlgn="base" hangingPunct="0">
              <a:lnSpc>
                <a:spcPct val="114000"/>
              </a:lnSpc>
              <a:spcBef>
                <a:spcPts val="0"/>
              </a:spcBef>
              <a:buNone/>
            </a:pPr>
            <a:r>
              <a:rPr lang="en-US" sz="2000" b="1" dirty="0"/>
              <a:t>Education</a:t>
            </a:r>
          </a:p>
          <a:p>
            <a:pPr marL="228600" lvl="1">
              <a:lnSpc>
                <a:spcPct val="114000"/>
              </a:lnSpc>
              <a:spcBef>
                <a:spcPts val="0"/>
              </a:spcBef>
              <a:buClr>
                <a:srgbClr val="5C8726"/>
              </a:buClr>
            </a:pPr>
            <a:r>
              <a:rPr lang="en-US" altLang="en-US" sz="2000" dirty="0"/>
              <a:t>Temple University, Doctor of Education (</a:t>
            </a:r>
            <a:r>
              <a:rPr lang="en-US" altLang="en-US" sz="2000" dirty="0" err="1"/>
              <a:t>Ed.D</a:t>
            </a:r>
            <a:r>
              <a:rPr lang="en-US" altLang="en-US" sz="2000" dirty="0"/>
              <a:t>.), </a:t>
            </a:r>
            <a:r>
              <a:rPr lang="en-US" sz="2000" dirty="0"/>
              <a:t>Master of Education (M.Ed.),</a:t>
            </a:r>
          </a:p>
          <a:p>
            <a:pPr marL="228600" lvl="1">
              <a:lnSpc>
                <a:spcPct val="114000"/>
              </a:lnSpc>
              <a:spcBef>
                <a:spcPts val="0"/>
              </a:spcBef>
              <a:buClr>
                <a:srgbClr val="5C8726"/>
              </a:buClr>
            </a:pPr>
            <a:r>
              <a:rPr lang="en-US" sz="2000" dirty="0"/>
              <a:t>Penn State University, Bachelor’s Degree, </a:t>
            </a:r>
            <a:r>
              <a:rPr lang="en-US" altLang="en-US" sz="2000" dirty="0"/>
              <a:t>Secondary Education, English/Language Arts Teacher Education</a:t>
            </a:r>
            <a:endParaRPr lang="en-US" sz="2000" dirty="0"/>
          </a:p>
        </p:txBody>
      </p:sp>
      <p:sp>
        <p:nvSpPr>
          <p:cNvPr id="8" name="TextBox 7">
            <a:extLst>
              <a:ext uri="{FF2B5EF4-FFF2-40B4-BE49-F238E27FC236}">
                <a16:creationId xmlns:a16="http://schemas.microsoft.com/office/drawing/2014/main" id="{04825475-4AA2-1A1E-7128-3A6D25E6F57C}"/>
              </a:ext>
            </a:extLst>
          </p:cNvPr>
          <p:cNvSpPr txBox="1"/>
          <p:nvPr/>
        </p:nvSpPr>
        <p:spPr>
          <a:xfrm>
            <a:off x="387531" y="4004483"/>
            <a:ext cx="2453639" cy="1077218"/>
          </a:xfrm>
          <a:prstGeom prst="rect">
            <a:avLst/>
          </a:prstGeom>
          <a:noFill/>
        </p:spPr>
        <p:txBody>
          <a:bodyPr wrap="square">
            <a:noAutofit/>
          </a:bodyPr>
          <a:lstStyle/>
          <a:p>
            <a:r>
              <a:rPr lang="en-US" sz="1600" b="1" dirty="0"/>
              <a:t>Kelvie C. Comer, </a:t>
            </a:r>
            <a:r>
              <a:rPr lang="en-US" sz="1600" b="1" dirty="0" err="1"/>
              <a:t>Ed.D</a:t>
            </a:r>
            <a:r>
              <a:rPr lang="en-US" sz="1600" b="1" dirty="0"/>
              <a:t>.</a:t>
            </a:r>
            <a:endParaRPr lang="en-US" sz="1600" dirty="0"/>
          </a:p>
          <a:p>
            <a:r>
              <a:rPr lang="en-US" sz="1600" b="1" dirty="0"/>
              <a:t>AAUW-Washington State Online Branch President</a:t>
            </a:r>
            <a:endParaRPr lang="en-US" sz="1600" dirty="0"/>
          </a:p>
          <a:p>
            <a:r>
              <a:rPr lang="en-US" sz="1600" b="1" dirty="0"/>
              <a:t>United States</a:t>
            </a:r>
            <a:endParaRPr lang="en-US" sz="1600" dirty="0">
              <a:effectLst/>
            </a:endParaRPr>
          </a:p>
        </p:txBody>
      </p:sp>
      <p:pic>
        <p:nvPicPr>
          <p:cNvPr id="7" name="Picture 6">
            <a:extLst>
              <a:ext uri="{FF2B5EF4-FFF2-40B4-BE49-F238E27FC236}">
                <a16:creationId xmlns:a16="http://schemas.microsoft.com/office/drawing/2014/main" id="{1168AB23-A79E-4846-BEDD-EFA38767B19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r="-466"/>
          <a:stretch/>
        </p:blipFill>
        <p:spPr bwMode="auto">
          <a:xfrm>
            <a:off x="387532" y="1690687"/>
            <a:ext cx="1979812" cy="2151970"/>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cxnSp>
        <p:nvCxnSpPr>
          <p:cNvPr id="9" name="Straight Connector 8">
            <a:extLst>
              <a:ext uri="{FF2B5EF4-FFF2-40B4-BE49-F238E27FC236}">
                <a16:creationId xmlns:a16="http://schemas.microsoft.com/office/drawing/2014/main" id="{8A35245E-1984-474B-883B-31A72917A5BD}"/>
              </a:ext>
            </a:extLst>
          </p:cNvPr>
          <p:cNvCxnSpPr>
            <a:cxnSpLocks/>
          </p:cNvCxnSpPr>
          <p:nvPr/>
        </p:nvCxnSpPr>
        <p:spPr>
          <a:xfrm>
            <a:off x="-8708" y="752015"/>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7031685-AF66-399E-D706-D9703EAE142E}"/>
              </a:ext>
            </a:extLst>
          </p:cNvPr>
          <p:cNvSpPr>
            <a:spLocks noGrp="1"/>
          </p:cNvSpPr>
          <p:nvPr>
            <p:ph type="title"/>
          </p:nvPr>
        </p:nvSpPr>
        <p:spPr>
          <a:xfrm>
            <a:off x="387532" y="284718"/>
            <a:ext cx="11430000" cy="995163"/>
          </a:xfrm>
          <a:prstGeom prst="roundRect">
            <a:avLst/>
          </a:prstGeom>
          <a:solidFill>
            <a:srgbClr val="16497C"/>
          </a:solidFill>
        </p:spPr>
        <p:txBody>
          <a:bodyPr>
            <a:noAutofit/>
          </a:bodyPr>
          <a:lstStyle/>
          <a:p>
            <a:r>
              <a:rPr lang="en-US" sz="3600" b="1" dirty="0">
                <a:solidFill>
                  <a:schemeClr val="bg1"/>
                </a:solidFill>
              </a:rPr>
              <a:t>Kelvie Comer - AAUW Washington State Online President</a:t>
            </a:r>
          </a:p>
        </p:txBody>
      </p:sp>
      <p:sp>
        <p:nvSpPr>
          <p:cNvPr id="17" name="TextBox 16">
            <a:extLst>
              <a:ext uri="{FF2B5EF4-FFF2-40B4-BE49-F238E27FC236}">
                <a16:creationId xmlns:a16="http://schemas.microsoft.com/office/drawing/2014/main" id="{6AFBD45E-8B2C-8840-889F-B79B2FA96939}"/>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pPr algn="ctr"/>
              <a:t>21</a:t>
            </a:fld>
            <a:endParaRPr lang="en-US" dirty="0"/>
          </a:p>
        </p:txBody>
      </p:sp>
    </p:spTree>
    <p:extLst>
      <p:ext uri="{BB962C8B-B14F-4D97-AF65-F5344CB8AC3E}">
        <p14:creationId xmlns:p14="http://schemas.microsoft.com/office/powerpoint/2010/main" val="2090134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316C6D-AF71-A154-AEC9-37BEA454BA37}"/>
              </a:ext>
            </a:extLst>
          </p:cNvPr>
          <p:cNvSpPr>
            <a:spLocks noGrp="1"/>
          </p:cNvSpPr>
          <p:nvPr>
            <p:ph sz="half" idx="1"/>
          </p:nvPr>
        </p:nvSpPr>
        <p:spPr>
          <a:xfrm>
            <a:off x="1954060" y="1070898"/>
            <a:ext cx="4784942" cy="5585159"/>
          </a:xfrm>
        </p:spPr>
        <p:txBody>
          <a:bodyPr>
            <a:noAutofit/>
          </a:bodyPr>
          <a:lstStyle/>
          <a:p>
            <a:pPr rtl="0"/>
            <a:r>
              <a:rPr lang="en-US" sz="2000" b="0" i="0" u="none" strike="noStrike" dirty="0">
                <a:solidFill>
                  <a:srgbClr val="000000"/>
                </a:solidFill>
                <a:effectLst/>
              </a:rPr>
              <a:t>Carolyn Hayek is a Phi Beta Kappa graduate of Carleton College, Northfield, MN, with a BA Degree in Psychology.  She earned a J.D. at the University of Chicago Law School and began her legal career with a business practice law firm in downtown Seattle.  </a:t>
            </a:r>
          </a:p>
          <a:p>
            <a:pPr rtl="0"/>
            <a:r>
              <a:rPr lang="en-US" sz="2000" b="0" i="0" u="none" strike="noStrike" dirty="0">
                <a:solidFill>
                  <a:srgbClr val="000000"/>
                </a:solidFill>
                <a:effectLst/>
              </a:rPr>
              <a:t>After a few years, she established her own firm in Federal Way, where her practice emphasized family law, estate planning, and real estate, especially condominium law.</a:t>
            </a:r>
            <a:endParaRPr lang="en-US" sz="2000" b="0" dirty="0">
              <a:effectLst/>
            </a:endParaRPr>
          </a:p>
          <a:p>
            <a:pPr rtl="0"/>
            <a:r>
              <a:rPr lang="en-US" sz="2000" b="0" i="0" u="none" strike="noStrike" dirty="0">
                <a:solidFill>
                  <a:srgbClr val="000000"/>
                </a:solidFill>
                <a:effectLst/>
              </a:rPr>
              <a:t>She left private practice in 1982 to accept an appointment by the King County Council to serve as a District Court Judge, a position she retained for 13 years, which included 3 election cycles, where she was uncontested.  She eventually took early retirement to pursue other interests.</a:t>
            </a:r>
            <a:endParaRPr lang="en-US" sz="2000" b="0" dirty="0">
              <a:effectLst/>
            </a:endParaRPr>
          </a:p>
        </p:txBody>
      </p:sp>
      <p:sp>
        <p:nvSpPr>
          <p:cNvPr id="4" name="Content Placeholder 3">
            <a:extLst>
              <a:ext uri="{FF2B5EF4-FFF2-40B4-BE49-F238E27FC236}">
                <a16:creationId xmlns:a16="http://schemas.microsoft.com/office/drawing/2014/main" id="{ABE90845-0793-9D4B-932A-E617A80DC600}"/>
              </a:ext>
            </a:extLst>
          </p:cNvPr>
          <p:cNvSpPr>
            <a:spLocks noGrp="1"/>
          </p:cNvSpPr>
          <p:nvPr>
            <p:ph sz="half" idx="2"/>
          </p:nvPr>
        </p:nvSpPr>
        <p:spPr>
          <a:xfrm>
            <a:off x="6989657" y="1129742"/>
            <a:ext cx="4622227" cy="5287615"/>
          </a:xfrm>
        </p:spPr>
        <p:txBody>
          <a:bodyPr>
            <a:noAutofit/>
          </a:bodyPr>
          <a:lstStyle/>
          <a:p>
            <a:r>
              <a:rPr lang="en-US" sz="2000" b="0" i="0" u="none" strike="noStrike" dirty="0">
                <a:solidFill>
                  <a:srgbClr val="000000"/>
                </a:solidFill>
                <a:effectLst/>
              </a:rPr>
              <a:t>Within AAUW, she has served as president of four branches, including the WA Online Branch, where she was the founding president.  She also served many years on the state board of AAUW, including 2 years as president.  She has held leadership positions in the national AAUW organization as well.</a:t>
            </a:r>
            <a:endParaRPr lang="en-US" sz="2000" b="0" dirty="0">
              <a:effectLst/>
            </a:endParaRPr>
          </a:p>
          <a:p>
            <a:pPr rtl="0"/>
            <a:br>
              <a:rPr lang="en-US" sz="2000" b="0" dirty="0">
                <a:effectLst/>
              </a:rPr>
            </a:br>
            <a:r>
              <a:rPr lang="en-US" sz="2000" b="0" i="0" u="none" strike="noStrike" dirty="0">
                <a:solidFill>
                  <a:srgbClr val="000000"/>
                </a:solidFill>
                <a:effectLst/>
              </a:rPr>
              <a:t>Before becoming a judge, she ran unsuccessfully for city council and state representative.  She had a limited budget and did no polling.  That experience opened the door to various political appointments:  city, county and state task forces and a state level commission.</a:t>
            </a:r>
            <a:br>
              <a:rPr lang="en-US" sz="2000" dirty="0"/>
            </a:br>
            <a:endParaRPr lang="en-US" sz="2000" dirty="0"/>
          </a:p>
          <a:p>
            <a:endParaRPr lang="en-US" sz="2000" dirty="0"/>
          </a:p>
        </p:txBody>
      </p:sp>
      <p:sp>
        <p:nvSpPr>
          <p:cNvPr id="5" name="Slide Number Placeholder 4">
            <a:extLst>
              <a:ext uri="{FF2B5EF4-FFF2-40B4-BE49-F238E27FC236}">
                <a16:creationId xmlns:a16="http://schemas.microsoft.com/office/drawing/2014/main" id="{C48DA201-B0F9-5101-F024-5870077D02AA}"/>
              </a:ext>
            </a:extLst>
          </p:cNvPr>
          <p:cNvSpPr>
            <a:spLocks noGrp="1"/>
          </p:cNvSpPr>
          <p:nvPr>
            <p:ph type="sldNum" sz="quarter" idx="12"/>
          </p:nvPr>
        </p:nvSpPr>
        <p:spPr/>
        <p:txBody>
          <a:bodyPr/>
          <a:lstStyle/>
          <a:p>
            <a:r>
              <a:rPr lang="en-US"/>
              <a:t>			</a:t>
            </a:r>
            <a:fld id="{DA516836-7B0A-4232-85DA-EF834C24291B}" type="slidenum">
              <a:rPr lang="en-US" sz="1200" smtClean="0">
                <a:solidFill>
                  <a:srgbClr val="5C8726"/>
                </a:solidFill>
              </a:rPr>
              <a:pPr/>
              <a:t>22</a:t>
            </a:fld>
            <a:endParaRPr lang="en-US" sz="1200" dirty="0">
              <a:solidFill>
                <a:srgbClr val="5C8726"/>
              </a:solidFill>
            </a:endParaRPr>
          </a:p>
        </p:txBody>
      </p:sp>
      <p:cxnSp>
        <p:nvCxnSpPr>
          <p:cNvPr id="6" name="Straight Connector 5">
            <a:extLst>
              <a:ext uri="{FF2B5EF4-FFF2-40B4-BE49-F238E27FC236}">
                <a16:creationId xmlns:a16="http://schemas.microsoft.com/office/drawing/2014/main" id="{B50FA475-2B05-FC8A-8597-98364F1350B5}"/>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EA920341-97D9-51D4-DAFC-28402DA84B1B}"/>
              </a:ext>
            </a:extLst>
          </p:cNvPr>
          <p:cNvSpPr>
            <a:spLocks noGrp="1"/>
          </p:cNvSpPr>
          <p:nvPr>
            <p:ph type="title"/>
          </p:nvPr>
        </p:nvSpPr>
        <p:spPr>
          <a:xfrm>
            <a:off x="1051142" y="136525"/>
            <a:ext cx="10422699" cy="811207"/>
          </a:xfrm>
          <a:prstGeom prst="roundRect">
            <a:avLst/>
          </a:prstGeom>
          <a:solidFill>
            <a:srgbClr val="16497C"/>
          </a:solidFill>
        </p:spPr>
        <p:txBody>
          <a:bodyPr>
            <a:noAutofit/>
          </a:bodyPr>
          <a:lstStyle/>
          <a:p>
            <a:r>
              <a:rPr lang="en-US" sz="3200" b="1" dirty="0">
                <a:solidFill>
                  <a:schemeClr val="bg1"/>
                </a:solidFill>
                <a:latin typeface="+mn-lt"/>
              </a:rPr>
              <a:t>Carolyn Hayek - AAUW WA Lake Washington Branch President</a:t>
            </a:r>
          </a:p>
        </p:txBody>
      </p:sp>
      <p:pic>
        <p:nvPicPr>
          <p:cNvPr id="2" name="Picture 1">
            <a:extLst>
              <a:ext uri="{FF2B5EF4-FFF2-40B4-BE49-F238E27FC236}">
                <a16:creationId xmlns:a16="http://schemas.microsoft.com/office/drawing/2014/main" id="{A82AE8B7-484F-FE8D-4864-4F3163D19D7D}"/>
              </a:ext>
            </a:extLst>
          </p:cNvPr>
          <p:cNvPicPr>
            <a:picLocks noChangeAspect="1"/>
          </p:cNvPicPr>
          <p:nvPr/>
        </p:nvPicPr>
        <p:blipFill>
          <a:blip r:embed="rId2"/>
          <a:stretch>
            <a:fillRect/>
          </a:stretch>
        </p:blipFill>
        <p:spPr>
          <a:xfrm>
            <a:off x="254573" y="1084818"/>
            <a:ext cx="1448832" cy="1578275"/>
          </a:xfrm>
          <a:prstGeom prst="rect">
            <a:avLst/>
          </a:prstGeom>
        </p:spPr>
      </p:pic>
      <p:sp>
        <p:nvSpPr>
          <p:cNvPr id="8" name="TextBox 7">
            <a:extLst>
              <a:ext uri="{FF2B5EF4-FFF2-40B4-BE49-F238E27FC236}">
                <a16:creationId xmlns:a16="http://schemas.microsoft.com/office/drawing/2014/main" id="{766E42A9-B3D0-690B-F9E4-44CDDC170B19}"/>
              </a:ext>
            </a:extLst>
          </p:cNvPr>
          <p:cNvSpPr txBox="1"/>
          <p:nvPr/>
        </p:nvSpPr>
        <p:spPr>
          <a:xfrm>
            <a:off x="248338" y="2786258"/>
            <a:ext cx="1367251" cy="1710585"/>
          </a:xfrm>
          <a:prstGeom prst="rect">
            <a:avLst/>
          </a:prstGeom>
          <a:noFill/>
        </p:spPr>
        <p:txBody>
          <a:bodyPr wrap="square">
            <a:noAutofit/>
          </a:bodyPr>
          <a:lstStyle/>
          <a:p>
            <a:r>
              <a:rPr lang="en-US" sz="1600" b="1" dirty="0">
                <a:solidFill>
                  <a:srgbClr val="000000"/>
                </a:solidFill>
                <a:latin typeface="Tahoma" panose="020B0604030504040204" pitchFamily="34" charset="0"/>
              </a:rPr>
              <a:t>Carolyn Hayek - </a:t>
            </a:r>
            <a:r>
              <a:rPr lang="en-US" sz="1600" b="1" dirty="0"/>
              <a:t>AAUW- Lake Washington President</a:t>
            </a:r>
            <a:endParaRPr lang="en-US" sz="1600" dirty="0">
              <a:effectLst/>
            </a:endParaRPr>
          </a:p>
        </p:txBody>
      </p:sp>
    </p:spTree>
    <p:extLst>
      <p:ext uri="{BB962C8B-B14F-4D97-AF65-F5344CB8AC3E}">
        <p14:creationId xmlns:p14="http://schemas.microsoft.com/office/powerpoint/2010/main" val="180298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7FE7FFCD-8D7C-F5EB-C1CB-E7CCB21319C6}"/>
              </a:ext>
            </a:extLst>
          </p:cNvPr>
          <p:cNvCxnSpPr>
            <a:cxnSpLocks/>
          </p:cNvCxnSpPr>
          <p:nvPr/>
        </p:nvCxnSpPr>
        <p:spPr>
          <a:xfrm>
            <a:off x="-8708" y="752015"/>
            <a:ext cx="12200708" cy="0"/>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944F0E27-E756-753F-304C-892B20D4A70F}"/>
              </a:ext>
            </a:extLst>
          </p:cNvPr>
          <p:cNvSpPr>
            <a:spLocks noGrp="1"/>
          </p:cNvSpPr>
          <p:nvPr>
            <p:ph type="title"/>
          </p:nvPr>
        </p:nvSpPr>
        <p:spPr>
          <a:xfrm>
            <a:off x="769517" y="326344"/>
            <a:ext cx="10584283" cy="827574"/>
          </a:xfrm>
          <a:prstGeom prst="roundRect">
            <a:avLst/>
          </a:prstGeom>
          <a:solidFill>
            <a:schemeClr val="accent1">
              <a:lumMod val="75000"/>
            </a:schemeClr>
          </a:solidFill>
        </p:spPr>
        <p:txBody>
          <a:bodyPr>
            <a:noAutofit/>
          </a:bodyPr>
          <a:lstStyle/>
          <a:p>
            <a:br>
              <a:rPr kumimoji="0" lang="en-US" altLang="en-US" sz="3600" i="0" u="none" strike="noStrike" cap="none" normalizeH="0" baseline="0" dirty="0">
                <a:ln>
                  <a:noFill/>
                </a:ln>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br>
            <a:br>
              <a:rPr kumimoji="0" lang="en-US" altLang="en-US" sz="3600" i="0" u="none" strike="noStrike" cap="none" normalizeH="0" baseline="0" dirty="0">
                <a:ln>
                  <a:noFill/>
                </a:ln>
                <a:solidFill>
                  <a:srgbClr val="0563C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br>
            <a:r>
              <a:rPr kumimoji="0" lang="en-US" altLang="en-US" sz="3600" b="1" i="0" u="none" strike="noStrike" cap="none" normalizeH="0" baseline="0" dirty="0">
                <a:ln>
                  <a:noFill/>
                </a:ln>
                <a:solidFill>
                  <a:schemeClr val="bg1"/>
                </a:solidFill>
                <a:effectLst/>
                <a:ea typeface="Times New Roman" panose="02020603050405020304" pitchFamily="18" charset="0"/>
                <a:cs typeface="Calibri" panose="020F0502020204030204" pitchFamily="34" charset="0"/>
              </a:rPr>
              <a:t>Dorothy McBride – Take Action!</a:t>
            </a:r>
            <a:br>
              <a:rPr lang="en-US" sz="3600" u="sng" dirty="0">
                <a:solidFill>
                  <a:schemeClr val="bg1"/>
                </a:solidFill>
                <a:latin typeface="Calibri" panose="020F0502020204030204" pitchFamily="34" charset="0"/>
                <a:ea typeface="Lato" panose="020F0502020204030203" pitchFamily="34" charset="0"/>
                <a:cs typeface="Calibri" panose="020F0502020204030204" pitchFamily="34" charset="0"/>
              </a:rPr>
            </a:br>
            <a:r>
              <a:rPr lang="en-US" sz="3600" dirty="0">
                <a:solidFill>
                  <a:schemeClr val="bg1"/>
                </a:solidFill>
                <a:effectLst/>
                <a:latin typeface="Calibri" panose="020F0502020204030204" pitchFamily="34" charset="0"/>
                <a:ea typeface="Lato" panose="020F0502020204030203" pitchFamily="34" charset="0"/>
                <a:cs typeface="Calibri" panose="020F0502020204030204" pitchFamily="34" charset="0"/>
              </a:rPr>
              <a:t>      </a:t>
            </a:r>
            <a:br>
              <a:rPr lang="en-US" sz="3600" dirty="0">
                <a:effectLst/>
                <a:latin typeface="Calibri" panose="020F0502020204030204" pitchFamily="34" charset="0"/>
                <a:ea typeface="Lato" panose="020F0502020204030203" pitchFamily="34" charset="0"/>
                <a:cs typeface="Calibri" panose="020F0502020204030204" pitchFamily="34" charset="0"/>
              </a:rPr>
            </a:br>
            <a:endParaRPr lang="en-US" sz="3600" dirty="0">
              <a:solidFill>
                <a:schemeClr val="bg1"/>
              </a:solidFill>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0B7C568D-37DE-9E4F-84E1-926DB87DE507}"/>
              </a:ext>
            </a:extLst>
          </p:cNvPr>
          <p:cNvSpPr>
            <a:spLocks noGrp="1"/>
          </p:cNvSpPr>
          <p:nvPr>
            <p:ph idx="1"/>
          </p:nvPr>
        </p:nvSpPr>
        <p:spPr/>
        <p:txBody>
          <a:bodyPr tIns="0" anchor="t">
            <a:noAutofit/>
          </a:bodyPr>
          <a:lstStyle/>
          <a:p>
            <a:pPr marL="0" marR="0">
              <a:lnSpc>
                <a:spcPct val="107000"/>
              </a:lnSpc>
              <a:spcBef>
                <a:spcPts val="0"/>
              </a:spcBef>
              <a:spcAft>
                <a:spcPts val="0"/>
              </a:spcAft>
            </a:pPr>
            <a:endParaRPr lang="en-US" sz="1800"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0" lvl="0" indent="0" fontAlgn="base">
              <a:lnSpc>
                <a:spcPct val="100000"/>
              </a:lnSpc>
              <a:spcBef>
                <a:spcPts val="0"/>
              </a:spcBef>
              <a:buNone/>
              <a:defRPr/>
            </a:pPr>
            <a:endParaRPr lang="en-US" sz="1450" dirty="0">
              <a:latin typeface="Lato" panose="020F0502020204030203" pitchFamily="34" charset="0"/>
              <a:ea typeface="Lato" panose="020F0502020204030203" pitchFamily="34" charset="0"/>
              <a:cs typeface="Lato" panose="020F0502020204030203" pitchFamily="34" charset="0"/>
            </a:endParaRPr>
          </a:p>
        </p:txBody>
      </p:sp>
      <p:sp>
        <p:nvSpPr>
          <p:cNvPr id="13" name="Content Placeholder 5">
            <a:extLst>
              <a:ext uri="{FF2B5EF4-FFF2-40B4-BE49-F238E27FC236}">
                <a16:creationId xmlns:a16="http://schemas.microsoft.com/office/drawing/2014/main" id="{6728E697-FE72-9741-B106-2FC87EED7950}"/>
              </a:ext>
            </a:extLst>
          </p:cNvPr>
          <p:cNvSpPr txBox="1">
            <a:spLocks/>
          </p:cNvSpPr>
          <p:nvPr/>
        </p:nvSpPr>
        <p:spPr>
          <a:xfrm>
            <a:off x="376646" y="3942678"/>
            <a:ext cx="11430000" cy="2767442"/>
          </a:xfrm>
          <a:prstGeom prst="rect">
            <a:avLst/>
          </a:prstGeom>
        </p:spPr>
        <p:txBody>
          <a:bodyPr vert="horz" lIns="91440" tIns="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0"/>
              </a:spcBef>
              <a:buNone/>
            </a:pPr>
            <a:endParaRPr lang="en-US" sz="1450" b="1" dirty="0">
              <a:solidFill>
                <a:srgbClr val="5C8726"/>
              </a:solidFill>
            </a:endParaRPr>
          </a:p>
        </p:txBody>
      </p:sp>
      <p:sp>
        <p:nvSpPr>
          <p:cNvPr id="10" name="TextBox 9">
            <a:extLst>
              <a:ext uri="{FF2B5EF4-FFF2-40B4-BE49-F238E27FC236}">
                <a16:creationId xmlns:a16="http://schemas.microsoft.com/office/drawing/2014/main" id="{2789D4D9-39CD-434C-93DB-A8E78A88A005}"/>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solidFill>
                  <a:schemeClr val="accent2">
                    <a:lumMod val="75000"/>
                  </a:schemeClr>
                </a:solidFill>
              </a:rPr>
              <a:pPr algn="ctr"/>
              <a:t>23</a:t>
            </a:fld>
            <a:endParaRPr lang="en-US" sz="1200" dirty="0">
              <a:solidFill>
                <a:schemeClr val="accent2">
                  <a:lumMod val="75000"/>
                </a:schemeClr>
              </a:solidFill>
            </a:endParaRPr>
          </a:p>
        </p:txBody>
      </p:sp>
      <p:sp>
        <p:nvSpPr>
          <p:cNvPr id="8" name="Rectangle 2">
            <a:extLst>
              <a:ext uri="{FF2B5EF4-FFF2-40B4-BE49-F238E27FC236}">
                <a16:creationId xmlns:a16="http://schemas.microsoft.com/office/drawing/2014/main" id="{773836BA-24BB-5719-420E-6582967D9FD2}"/>
              </a:ext>
            </a:extLst>
          </p:cNvPr>
          <p:cNvSpPr>
            <a:spLocks noChangeArrowheads="1"/>
          </p:cNvSpPr>
          <p:nvPr/>
        </p:nvSpPr>
        <p:spPr bwMode="auto">
          <a:xfrm>
            <a:off x="899102" y="172750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EC91309F-7A59-89AA-7C8C-2A1BA31D103D}"/>
              </a:ext>
            </a:extLst>
          </p:cNvPr>
          <p:cNvSpPr>
            <a:spLocks noChangeArrowheads="1"/>
          </p:cNvSpPr>
          <p:nvPr/>
        </p:nvSpPr>
        <p:spPr bwMode="auto">
          <a:xfrm>
            <a:off x="376646" y="1956106"/>
            <a:ext cx="11210465" cy="3784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7" name="TextBox 6">
            <a:extLst>
              <a:ext uri="{FF2B5EF4-FFF2-40B4-BE49-F238E27FC236}">
                <a16:creationId xmlns:a16="http://schemas.microsoft.com/office/drawing/2014/main" id="{907EC313-49D1-868C-BB1B-8DCE0F8C13FC}"/>
              </a:ext>
            </a:extLst>
          </p:cNvPr>
          <p:cNvSpPr txBox="1"/>
          <p:nvPr/>
        </p:nvSpPr>
        <p:spPr>
          <a:xfrm>
            <a:off x="2148781" y="1403184"/>
            <a:ext cx="9692641" cy="5170646"/>
          </a:xfrm>
          <a:prstGeom prst="rect">
            <a:avLst/>
          </a:prstGeom>
          <a:noFill/>
        </p:spPr>
        <p:txBody>
          <a:bodyPr wrap="square">
            <a:spAutoFit/>
          </a:bodyPr>
          <a:lstStyle/>
          <a:p>
            <a:pPr marL="342900" indent="-342900">
              <a:buFont typeface="Arial" panose="020B0604020202020204" pitchFamily="34" charset="0"/>
              <a:buChar char="•"/>
            </a:pPr>
            <a:r>
              <a:rPr lang="en-US" sz="2200" b="0" i="0" u="none" strike="noStrike" dirty="0">
                <a:solidFill>
                  <a:srgbClr val="000000"/>
                </a:solidFill>
                <a:effectLst/>
              </a:rPr>
              <a:t>Dorothy E McBride, professor emeritus of political science at Florida Atlantic University,  earned her B.A. at University of Montana and an MA and PhD from Vanderbilt University.  </a:t>
            </a:r>
          </a:p>
          <a:p>
            <a:pPr marL="342900" indent="-342900">
              <a:buFont typeface="Arial" panose="020B0604020202020204" pitchFamily="34" charset="0"/>
              <a:buChar char="•"/>
            </a:pPr>
            <a:endParaRPr lang="en-US" sz="2200" b="0" i="0" u="none" strike="noStrike" dirty="0">
              <a:solidFill>
                <a:srgbClr val="000000"/>
              </a:solidFill>
              <a:effectLst/>
            </a:endParaRPr>
          </a:p>
          <a:p>
            <a:pPr marL="342900" indent="-342900">
              <a:buFont typeface="Arial" panose="020B0604020202020204" pitchFamily="34" charset="0"/>
              <a:buChar char="•"/>
            </a:pPr>
            <a:r>
              <a:rPr lang="en-US" sz="2200" b="0" i="0" u="none" strike="noStrike" dirty="0">
                <a:solidFill>
                  <a:srgbClr val="000000"/>
                </a:solidFill>
                <a:effectLst/>
              </a:rPr>
              <a:t>In her career at FAU, she specialized in teaching and research in comparative politics and women and public policy and published several books and articles.  </a:t>
            </a:r>
          </a:p>
          <a:p>
            <a:pPr marL="342900" indent="-342900">
              <a:buFont typeface="Arial" panose="020B0604020202020204" pitchFamily="34" charset="0"/>
              <a:buChar char="•"/>
            </a:pPr>
            <a:endParaRPr lang="en-US" sz="2200" b="0" i="0" u="none" strike="noStrike" dirty="0">
              <a:solidFill>
                <a:srgbClr val="000000"/>
              </a:solidFill>
              <a:effectLst/>
            </a:endParaRPr>
          </a:p>
          <a:p>
            <a:pPr marL="342900" indent="-342900">
              <a:buFont typeface="Arial" panose="020B0604020202020204" pitchFamily="34" charset="0"/>
              <a:buChar char="•"/>
            </a:pPr>
            <a:r>
              <a:rPr lang="en-US" sz="2200" b="0" i="0" u="none" strike="noStrike" dirty="0">
                <a:solidFill>
                  <a:srgbClr val="000000"/>
                </a:solidFill>
                <a:effectLst/>
              </a:rPr>
              <a:t>She also helped establish the M.A. in women’s studies program. </a:t>
            </a:r>
          </a:p>
          <a:p>
            <a:pPr marL="342900" indent="-342900">
              <a:buFont typeface="Arial" panose="020B0604020202020204" pitchFamily="34" charset="0"/>
              <a:buChar char="•"/>
            </a:pPr>
            <a:endParaRPr lang="en-US" sz="2200" b="0" i="0" u="none" strike="noStrike" dirty="0">
              <a:solidFill>
                <a:srgbClr val="000000"/>
              </a:solidFill>
              <a:effectLst/>
            </a:endParaRPr>
          </a:p>
          <a:p>
            <a:pPr marL="342900" indent="-342900">
              <a:buFont typeface="Arial" panose="020B0604020202020204" pitchFamily="34" charset="0"/>
              <a:buChar char="•"/>
            </a:pPr>
            <a:r>
              <a:rPr lang="en-US" sz="2200" b="0" i="0" u="none" strike="noStrike" dirty="0">
                <a:solidFill>
                  <a:srgbClr val="000000"/>
                </a:solidFill>
                <a:effectLst/>
              </a:rPr>
              <a:t>In 2005, she retired and moved to Tacoma, WA.  After years of scholarly exploration of feminist influence in policy making in US and Western Europe, she turned to advocacy to challenge gender hierarchies and raise women’s status.  </a:t>
            </a:r>
          </a:p>
          <a:p>
            <a:pPr marL="342900" indent="-342900">
              <a:buFont typeface="Arial" panose="020B0604020202020204" pitchFamily="34" charset="0"/>
              <a:buChar char="•"/>
            </a:pPr>
            <a:endParaRPr lang="en-US" sz="2200" b="0" i="0" u="none" strike="noStrike" dirty="0">
              <a:solidFill>
                <a:srgbClr val="000000"/>
              </a:solidFill>
              <a:effectLst/>
            </a:endParaRPr>
          </a:p>
          <a:p>
            <a:pPr marL="342900" indent="-342900">
              <a:buFont typeface="Arial" panose="020B0604020202020204" pitchFamily="34" charset="0"/>
              <a:buChar char="•"/>
            </a:pPr>
            <a:r>
              <a:rPr lang="en-US" sz="2200" b="0" i="0" u="none" strike="noStrike" dirty="0">
                <a:solidFill>
                  <a:srgbClr val="000000"/>
                </a:solidFill>
                <a:effectLst/>
              </a:rPr>
              <a:t>In AAUW, she found allies in this endeavor and now serves as public policy chair for the WA Online branch.  </a:t>
            </a:r>
            <a:endParaRPr lang="en-US" sz="2200" b="0" dirty="0">
              <a:effectLst/>
            </a:endParaRPr>
          </a:p>
        </p:txBody>
      </p:sp>
      <p:pic>
        <p:nvPicPr>
          <p:cNvPr id="9" name="Picture 8">
            <a:extLst>
              <a:ext uri="{FF2B5EF4-FFF2-40B4-BE49-F238E27FC236}">
                <a16:creationId xmlns:a16="http://schemas.microsoft.com/office/drawing/2014/main" id="{DFF0FA89-1280-4771-7E7B-AAB4D084974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57111" y="2383115"/>
            <a:ext cx="1737359" cy="195612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51495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D3931BF8-C3F6-DF4E-B0B0-4FA7083ED33C}"/>
              </a:ext>
            </a:extLst>
          </p:cNvPr>
          <p:cNvCxnSpPr>
            <a:cxnSpLocks/>
          </p:cNvCxnSpPr>
          <p:nvPr/>
        </p:nvCxnSpPr>
        <p:spPr>
          <a:xfrm>
            <a:off x="-8708" y="752015"/>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AA3E7A4-DCD2-5F50-BD2C-9E26580D5063}"/>
              </a:ext>
            </a:extLst>
          </p:cNvPr>
          <p:cNvSpPr>
            <a:spLocks noGrp="1"/>
          </p:cNvSpPr>
          <p:nvPr>
            <p:ph idx="1"/>
          </p:nvPr>
        </p:nvSpPr>
        <p:spPr>
          <a:xfrm>
            <a:off x="838200" y="1846890"/>
            <a:ext cx="6091989" cy="4351338"/>
          </a:xfrm>
        </p:spPr>
        <p:txBody>
          <a:bodyPr/>
          <a:lstStyle/>
          <a:p>
            <a:r>
              <a:rPr lang="en-US" b="1" dirty="0"/>
              <a:t>Kelvie C. Comer, Ed.D.</a:t>
            </a:r>
          </a:p>
          <a:p>
            <a:endParaRPr lang="en-US" b="1" dirty="0"/>
          </a:p>
          <a:p>
            <a:pPr lvl="1"/>
            <a:r>
              <a:rPr lang="en-US" sz="2800" dirty="0"/>
              <a:t>AAUW-Washington State Online Branch President</a:t>
            </a:r>
          </a:p>
          <a:p>
            <a:pPr lvl="1"/>
            <a:r>
              <a:rPr lang="en-US" sz="2800" dirty="0">
                <a:effectLst/>
              </a:rPr>
              <a:t>Bio in </a:t>
            </a:r>
            <a:r>
              <a:rPr lang="en-US" sz="2800" dirty="0"/>
              <a:t> Appendix</a:t>
            </a:r>
            <a:endParaRPr lang="en-US" sz="2800" dirty="0">
              <a:effectLst/>
            </a:endParaRPr>
          </a:p>
          <a:p>
            <a:endParaRPr lang="en-US" dirty="0"/>
          </a:p>
        </p:txBody>
      </p:sp>
      <p:sp>
        <p:nvSpPr>
          <p:cNvPr id="4" name="Slide Number Placeholder 3">
            <a:extLst>
              <a:ext uri="{FF2B5EF4-FFF2-40B4-BE49-F238E27FC236}">
                <a16:creationId xmlns:a16="http://schemas.microsoft.com/office/drawing/2014/main" id="{A0625819-F896-8EEB-1412-72505E4F824C}"/>
              </a:ext>
            </a:extLst>
          </p:cNvPr>
          <p:cNvSpPr>
            <a:spLocks noGrp="1"/>
          </p:cNvSpPr>
          <p:nvPr>
            <p:ph type="sldNum" sz="quarter" idx="12"/>
          </p:nvPr>
        </p:nvSpPr>
        <p:spPr/>
        <p:txBody>
          <a:bodyPr/>
          <a:lstStyle/>
          <a:p>
            <a:r>
              <a:rPr lang="en-US"/>
              <a:t>			</a:t>
            </a:r>
            <a:fld id="{DA516836-7B0A-4232-85DA-EF834C24291B}" type="slidenum">
              <a:rPr lang="en-US" smtClean="0"/>
              <a:pPr/>
              <a:t>3</a:t>
            </a:fld>
            <a:endParaRPr lang="en-US" dirty="0"/>
          </a:p>
        </p:txBody>
      </p:sp>
      <p:sp>
        <p:nvSpPr>
          <p:cNvPr id="5" name="Title 1">
            <a:extLst>
              <a:ext uri="{FF2B5EF4-FFF2-40B4-BE49-F238E27FC236}">
                <a16:creationId xmlns:a16="http://schemas.microsoft.com/office/drawing/2014/main" id="{56C30848-BA16-0A5A-96C8-F6016664FE7F}"/>
              </a:ext>
            </a:extLst>
          </p:cNvPr>
          <p:cNvSpPr txBox="1">
            <a:spLocks/>
          </p:cNvSpPr>
          <p:nvPr/>
        </p:nvSpPr>
        <p:spPr>
          <a:xfrm>
            <a:off x="472593" y="277406"/>
            <a:ext cx="11430000" cy="646520"/>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3200" b="1" dirty="0">
                <a:solidFill>
                  <a:schemeClr val="bg1"/>
                </a:solidFill>
              </a:rPr>
              <a:t>Welcome: AAUW Washington State Online President</a:t>
            </a:r>
          </a:p>
        </p:txBody>
      </p:sp>
      <p:pic>
        <p:nvPicPr>
          <p:cNvPr id="6" name="Picture 5">
            <a:extLst>
              <a:ext uri="{FF2B5EF4-FFF2-40B4-BE49-F238E27FC236}">
                <a16:creationId xmlns:a16="http://schemas.microsoft.com/office/drawing/2014/main" id="{51B660AA-1560-6A01-67A2-53395069F4CF}"/>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r="-466"/>
          <a:stretch/>
        </p:blipFill>
        <p:spPr bwMode="auto">
          <a:xfrm>
            <a:off x="7363326" y="2353014"/>
            <a:ext cx="2671781" cy="2780459"/>
          </a:xfrm>
          <a:prstGeom prst="rect">
            <a:avLst/>
          </a:prstGeom>
          <a:ln>
            <a:noFill/>
          </a:ln>
          <a:effectLst>
            <a:outerShdw blurRad="292100" dist="139700" dir="2700000" algn="tl" rotWithShape="0">
              <a:srgbClr val="333333">
                <a:alpha val="65000"/>
              </a:srgbClr>
            </a:outerShdw>
          </a:effectLst>
          <a:extLst>
            <a:ext uri="{53640926-AAD7-44D8-BBD7-CCE9431645EC}">
              <a14:shadowObscured xmlns:a14="http://schemas.microsoft.com/office/drawing/2010/main"/>
            </a:ext>
          </a:extLst>
        </p:spPr>
      </p:pic>
      <p:grpSp>
        <p:nvGrpSpPr>
          <p:cNvPr id="7" name="Group 6">
            <a:extLst>
              <a:ext uri="{FF2B5EF4-FFF2-40B4-BE49-F238E27FC236}">
                <a16:creationId xmlns:a16="http://schemas.microsoft.com/office/drawing/2014/main" id="{14AA450E-2183-B7D1-B4E9-88C60D54B6CF}"/>
              </a:ext>
            </a:extLst>
          </p:cNvPr>
          <p:cNvGrpSpPr/>
          <p:nvPr/>
        </p:nvGrpSpPr>
        <p:grpSpPr>
          <a:xfrm>
            <a:off x="9710614" y="6166947"/>
            <a:ext cx="2310063" cy="412279"/>
            <a:chOff x="10220850" y="1448704"/>
            <a:chExt cx="1737360" cy="384704"/>
          </a:xfrm>
        </p:grpSpPr>
        <p:cxnSp>
          <p:nvCxnSpPr>
            <p:cNvPr id="8" name="Straight Connector 7">
              <a:extLst>
                <a:ext uri="{FF2B5EF4-FFF2-40B4-BE49-F238E27FC236}">
                  <a16:creationId xmlns:a16="http://schemas.microsoft.com/office/drawing/2014/main" id="{E2FBE3D4-2ECC-AB9F-AA2F-C0CCBF1EC3DD}"/>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0C07096F-0B9E-1EFA-C274-0F20CED17BAA}"/>
                </a:ext>
              </a:extLst>
            </p:cNvPr>
            <p:cNvSpPr txBox="1"/>
            <p:nvPr/>
          </p:nvSpPr>
          <p:spPr>
            <a:xfrm>
              <a:off x="10220850" y="1458485"/>
              <a:ext cx="1737360" cy="373349"/>
            </a:xfrm>
            <a:prstGeom prst="rect">
              <a:avLst/>
            </a:prstGeom>
            <a:noFill/>
          </p:spPr>
          <p:txBody>
            <a:bodyPr wrap="square" rtlCol="0" anchor="ctr">
              <a:spAutoFit/>
            </a:bodyPr>
            <a:lstStyle/>
            <a:p>
              <a:pPr algn="ctr"/>
              <a:r>
                <a:rPr lang="en-US" sz="2000" b="1" dirty="0">
                  <a:solidFill>
                    <a:srgbClr val="5C8726"/>
                  </a:solidFill>
                </a:rPr>
                <a:t>Agenda: 3 mins</a:t>
              </a:r>
            </a:p>
          </p:txBody>
        </p:sp>
        <p:cxnSp>
          <p:nvCxnSpPr>
            <p:cNvPr id="10" name="Straight Connector 9">
              <a:extLst>
                <a:ext uri="{FF2B5EF4-FFF2-40B4-BE49-F238E27FC236}">
                  <a16:creationId xmlns:a16="http://schemas.microsoft.com/office/drawing/2014/main" id="{42DE2428-5707-60F5-0665-2CA2449542F6}"/>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574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7FE7FFCD-8D7C-F5EB-C1CB-E7CCB21319C6}"/>
              </a:ext>
            </a:extLst>
          </p:cNvPr>
          <p:cNvCxnSpPr>
            <a:cxnSpLocks/>
          </p:cNvCxnSpPr>
          <p:nvPr/>
        </p:nvCxnSpPr>
        <p:spPr>
          <a:xfrm>
            <a:off x="-8708" y="752015"/>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944F0E27-E756-753F-304C-892B20D4A70F}"/>
              </a:ext>
            </a:extLst>
          </p:cNvPr>
          <p:cNvSpPr>
            <a:spLocks noGrp="1"/>
          </p:cNvSpPr>
          <p:nvPr>
            <p:ph type="title"/>
          </p:nvPr>
        </p:nvSpPr>
        <p:spPr>
          <a:xfrm>
            <a:off x="499730" y="201929"/>
            <a:ext cx="11274736" cy="781743"/>
          </a:xfrm>
          <a:prstGeom prst="roundRect">
            <a:avLst/>
          </a:prstGeom>
          <a:solidFill>
            <a:srgbClr val="16497C"/>
          </a:solidFill>
        </p:spPr>
        <p:txBody>
          <a:bodyPr>
            <a:noAutofit/>
          </a:bodyPr>
          <a:lstStyle/>
          <a:p>
            <a:pPr algn="ctr"/>
            <a:br>
              <a:rPr kumimoji="0" lang="en-US" altLang="en-US" sz="4000" b="1" i="0" u="none" strike="noStrike" cap="none" normalizeH="0" baseline="0" dirty="0">
                <a:ln>
                  <a:noFill/>
                </a:ln>
                <a:solidFill>
                  <a:srgbClr val="0563C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br>
            <a:br>
              <a:rPr kumimoji="0" lang="en-US" altLang="en-US" sz="4000" b="1" i="0" u="none" strike="noStrike" cap="none" normalizeH="0" baseline="0" dirty="0">
                <a:ln>
                  <a:noFill/>
                </a:ln>
                <a:solidFill>
                  <a:srgbClr val="0563C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br>
            <a:r>
              <a:rPr kumimoji="0" lang="en-US" altLang="en-US" sz="4000" b="1" i="0" u="none" strike="noStrike" cap="none" normalizeH="0" baseline="0" dirty="0">
                <a:ln>
                  <a:noFill/>
                </a:ln>
                <a:solidFill>
                  <a:schemeClr val="bg1"/>
                </a:solidFill>
                <a:effectLst/>
                <a:ea typeface="Times New Roman" panose="02020603050405020304" pitchFamily="18" charset="0"/>
              </a:rPr>
              <a:t>Carolyn Hayek– Facilitator</a:t>
            </a:r>
            <a:br>
              <a:rPr kumimoji="0" lang="en-US" altLang="en-US" sz="4000" b="1" i="0" u="none" strike="noStrike" cap="none" normalizeH="0" baseline="0" dirty="0">
                <a:ln>
                  <a:noFill/>
                </a:ln>
                <a:solidFill>
                  <a:schemeClr val="bg1"/>
                </a:solidFill>
                <a:effectLst/>
                <a:ea typeface="Times New Roman" panose="02020603050405020304" pitchFamily="18" charset="0"/>
              </a:rPr>
            </a:br>
            <a:r>
              <a:rPr lang="en-US" sz="4000" b="1" dirty="0">
                <a:solidFill>
                  <a:schemeClr val="bg1"/>
                </a:solidFill>
                <a:effectLst/>
                <a:ea typeface="Lato" panose="020F0502020204030203" pitchFamily="34" charset="0"/>
                <a:cs typeface="Lato" panose="020F0502020204030203" pitchFamily="34" charset="0"/>
              </a:rPr>
              <a:t>      </a:t>
            </a:r>
            <a:br>
              <a:rPr lang="en-US" sz="4000" b="1" dirty="0">
                <a:effectLst/>
                <a:ea typeface="Lato" panose="020F0502020204030203" pitchFamily="34" charset="0"/>
                <a:cs typeface="Lato" panose="020F0502020204030203" pitchFamily="34" charset="0"/>
              </a:rPr>
            </a:br>
            <a:endParaRPr lang="en-US" sz="4000" b="1" dirty="0">
              <a:solidFill>
                <a:schemeClr val="bg1"/>
              </a:solidFill>
            </a:endParaRPr>
          </a:p>
        </p:txBody>
      </p:sp>
      <p:sp>
        <p:nvSpPr>
          <p:cNvPr id="6" name="Content Placeholder 5">
            <a:extLst>
              <a:ext uri="{FF2B5EF4-FFF2-40B4-BE49-F238E27FC236}">
                <a16:creationId xmlns:a16="http://schemas.microsoft.com/office/drawing/2014/main" id="{0B7C568D-37DE-9E4F-84E1-926DB87DE507}"/>
              </a:ext>
            </a:extLst>
          </p:cNvPr>
          <p:cNvSpPr>
            <a:spLocks noGrp="1"/>
          </p:cNvSpPr>
          <p:nvPr>
            <p:ph idx="1"/>
          </p:nvPr>
        </p:nvSpPr>
        <p:spPr/>
        <p:txBody>
          <a:bodyPr tIns="0" anchor="t">
            <a:noAutofit/>
          </a:bodyPr>
          <a:lstStyle/>
          <a:p>
            <a:pPr marL="0" marR="0">
              <a:lnSpc>
                <a:spcPct val="107000"/>
              </a:lnSpc>
              <a:spcBef>
                <a:spcPts val="0"/>
              </a:spcBef>
              <a:spcAft>
                <a:spcPts val="0"/>
              </a:spcAft>
            </a:pPr>
            <a:endParaRPr lang="en-US" sz="1800"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0" lvl="0" indent="0" fontAlgn="base">
              <a:lnSpc>
                <a:spcPct val="100000"/>
              </a:lnSpc>
              <a:spcBef>
                <a:spcPts val="0"/>
              </a:spcBef>
              <a:buNone/>
              <a:defRPr/>
            </a:pPr>
            <a:endParaRPr lang="en-US" sz="145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7AC6CA3D-125B-A0E2-8C5F-FDA6DEFEC963}"/>
              </a:ext>
            </a:extLst>
          </p:cNvPr>
          <p:cNvSpPr>
            <a:spLocks noGrp="1"/>
          </p:cNvSpPr>
          <p:nvPr>
            <p:ph type="sldNum" sz="quarter" idx="12"/>
          </p:nvPr>
        </p:nvSpPr>
        <p:spPr/>
        <p:txBody>
          <a:bodyPr/>
          <a:lstStyle/>
          <a:p>
            <a:fld id="{DA516836-7B0A-4232-85DA-EF834C24291B}" type="slidenum">
              <a:rPr lang="en-US" smtClean="0"/>
              <a:t>4</a:t>
            </a:fld>
            <a:endParaRPr lang="en-US"/>
          </a:p>
        </p:txBody>
      </p:sp>
      <p:sp>
        <p:nvSpPr>
          <p:cNvPr id="13" name="Content Placeholder 5">
            <a:extLst>
              <a:ext uri="{FF2B5EF4-FFF2-40B4-BE49-F238E27FC236}">
                <a16:creationId xmlns:a16="http://schemas.microsoft.com/office/drawing/2014/main" id="{6728E697-FE72-9741-B106-2FC87EED7950}"/>
              </a:ext>
            </a:extLst>
          </p:cNvPr>
          <p:cNvSpPr txBox="1">
            <a:spLocks/>
          </p:cNvSpPr>
          <p:nvPr/>
        </p:nvSpPr>
        <p:spPr>
          <a:xfrm>
            <a:off x="499730" y="2310853"/>
            <a:ext cx="11430000" cy="2767442"/>
          </a:xfrm>
          <a:prstGeom prst="rect">
            <a:avLst/>
          </a:prstGeom>
        </p:spPr>
        <p:txBody>
          <a:bodyPr vert="horz" lIns="91440" tIns="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0"/>
              </a:spcBef>
              <a:buNone/>
            </a:pPr>
            <a:endParaRPr lang="en-US" sz="1450" b="1" dirty="0">
              <a:solidFill>
                <a:srgbClr val="5C8726"/>
              </a:solidFill>
            </a:endParaRPr>
          </a:p>
        </p:txBody>
      </p:sp>
      <p:sp>
        <p:nvSpPr>
          <p:cNvPr id="10" name="TextBox 9">
            <a:extLst>
              <a:ext uri="{FF2B5EF4-FFF2-40B4-BE49-F238E27FC236}">
                <a16:creationId xmlns:a16="http://schemas.microsoft.com/office/drawing/2014/main" id="{2789D4D9-39CD-434C-93DB-A8E78A88A005}"/>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pPr algn="ctr"/>
              <a:t>4</a:t>
            </a:fld>
            <a:endParaRPr lang="en-US" sz="1200" dirty="0"/>
          </a:p>
        </p:txBody>
      </p:sp>
      <p:sp>
        <p:nvSpPr>
          <p:cNvPr id="8" name="Rectangle 2">
            <a:extLst>
              <a:ext uri="{FF2B5EF4-FFF2-40B4-BE49-F238E27FC236}">
                <a16:creationId xmlns:a16="http://schemas.microsoft.com/office/drawing/2014/main" id="{773836BA-24BB-5719-420E-6582967D9FD2}"/>
              </a:ext>
            </a:extLst>
          </p:cNvPr>
          <p:cNvSpPr>
            <a:spLocks noChangeArrowheads="1"/>
          </p:cNvSpPr>
          <p:nvPr/>
        </p:nvSpPr>
        <p:spPr bwMode="auto">
          <a:xfrm>
            <a:off x="899102" y="172750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3" name="Rectangle 2">
            <a:extLst>
              <a:ext uri="{FF2B5EF4-FFF2-40B4-BE49-F238E27FC236}">
                <a16:creationId xmlns:a16="http://schemas.microsoft.com/office/drawing/2014/main" id="{EC91309F-7A59-89AA-7C8C-2A1BA31D103D}"/>
              </a:ext>
            </a:extLst>
          </p:cNvPr>
          <p:cNvSpPr>
            <a:spLocks noChangeArrowheads="1"/>
          </p:cNvSpPr>
          <p:nvPr/>
        </p:nvSpPr>
        <p:spPr bwMode="auto">
          <a:xfrm>
            <a:off x="297711" y="19517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9" name="Group 8">
            <a:extLst>
              <a:ext uri="{FF2B5EF4-FFF2-40B4-BE49-F238E27FC236}">
                <a16:creationId xmlns:a16="http://schemas.microsoft.com/office/drawing/2014/main" id="{0EF47A54-D40A-4BB7-8763-339C6FFF6E88}"/>
              </a:ext>
            </a:extLst>
          </p:cNvPr>
          <p:cNvGrpSpPr/>
          <p:nvPr/>
        </p:nvGrpSpPr>
        <p:grpSpPr>
          <a:xfrm>
            <a:off x="2278426" y="6300051"/>
            <a:ext cx="1737360" cy="412279"/>
            <a:chOff x="10220850" y="1448704"/>
            <a:chExt cx="1737360" cy="384704"/>
          </a:xfrm>
        </p:grpSpPr>
        <p:cxnSp>
          <p:nvCxnSpPr>
            <p:cNvPr id="12" name="Straight Connector 11">
              <a:extLst>
                <a:ext uri="{FF2B5EF4-FFF2-40B4-BE49-F238E27FC236}">
                  <a16:creationId xmlns:a16="http://schemas.microsoft.com/office/drawing/2014/main" id="{9883DBC2-BC70-FCF5-AE69-E148CB363659}"/>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88D5522-4D39-B8CE-A7C9-F5D56F9202FD}"/>
                </a:ext>
              </a:extLst>
            </p:cNvPr>
            <p:cNvSpPr txBox="1"/>
            <p:nvPr/>
          </p:nvSpPr>
          <p:spPr>
            <a:xfrm>
              <a:off x="10220850" y="1472845"/>
              <a:ext cx="1737360" cy="344629"/>
            </a:xfrm>
            <a:prstGeom prst="rect">
              <a:avLst/>
            </a:prstGeom>
            <a:noFill/>
          </p:spPr>
          <p:txBody>
            <a:bodyPr wrap="square" rtlCol="0" anchor="ctr">
              <a:spAutoFit/>
            </a:bodyPr>
            <a:lstStyle/>
            <a:p>
              <a:pPr algn="ctr"/>
              <a:r>
                <a:rPr lang="en-US" b="1" dirty="0">
                  <a:solidFill>
                    <a:srgbClr val="5C8726"/>
                  </a:solidFill>
                </a:rPr>
                <a:t>Agenda: 1 mins</a:t>
              </a:r>
            </a:p>
          </p:txBody>
        </p:sp>
        <p:cxnSp>
          <p:nvCxnSpPr>
            <p:cNvPr id="15" name="Straight Connector 14">
              <a:extLst>
                <a:ext uri="{FF2B5EF4-FFF2-40B4-BE49-F238E27FC236}">
                  <a16:creationId xmlns:a16="http://schemas.microsoft.com/office/drawing/2014/main" id="{2FCC5C53-C480-3ED4-DF4B-EEFF33BEFCBC}"/>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BBDBB3E5-4345-B7FB-5CB9-F9549ED4BDA4}"/>
              </a:ext>
            </a:extLst>
          </p:cNvPr>
          <p:cNvSpPr txBox="1"/>
          <p:nvPr/>
        </p:nvSpPr>
        <p:spPr>
          <a:xfrm>
            <a:off x="385354" y="6356350"/>
            <a:ext cx="6551270" cy="369332"/>
          </a:xfrm>
          <a:prstGeom prst="rect">
            <a:avLst/>
          </a:prstGeom>
          <a:noFill/>
        </p:spPr>
        <p:txBody>
          <a:bodyPr wrap="square">
            <a:spAutoFit/>
          </a:bodyPr>
          <a:lstStyle/>
          <a:p>
            <a:pPr marL="0" indent="0">
              <a:buNone/>
            </a:pPr>
            <a:r>
              <a:rPr lang="en-US" sz="1800" b="1" i="1" dirty="0"/>
              <a:t>Melissa Johnsen</a:t>
            </a:r>
            <a:endParaRPr lang="en-US"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
        <p:nvSpPr>
          <p:cNvPr id="18" name="TextBox 17">
            <a:extLst>
              <a:ext uri="{FF2B5EF4-FFF2-40B4-BE49-F238E27FC236}">
                <a16:creationId xmlns:a16="http://schemas.microsoft.com/office/drawing/2014/main" id="{712447D4-945F-B497-E092-72B9F35103CC}"/>
              </a:ext>
            </a:extLst>
          </p:cNvPr>
          <p:cNvSpPr txBox="1"/>
          <p:nvPr/>
        </p:nvSpPr>
        <p:spPr>
          <a:xfrm>
            <a:off x="978195" y="1949468"/>
            <a:ext cx="6549656" cy="3385542"/>
          </a:xfrm>
          <a:prstGeom prst="rect">
            <a:avLst/>
          </a:prstGeom>
          <a:noFill/>
        </p:spPr>
        <p:txBody>
          <a:bodyPr wrap="square">
            <a:spAutoFit/>
          </a:bodyPr>
          <a:lstStyle/>
          <a:p>
            <a:r>
              <a:rPr lang="en-US" sz="3600" b="1" dirty="0"/>
              <a:t>Carolyn Hayek</a:t>
            </a:r>
          </a:p>
          <a:p>
            <a:endParaRPr lang="en-US" dirty="0"/>
          </a:p>
          <a:p>
            <a:pPr marL="914400" lvl="1" indent="-457200">
              <a:buFont typeface="Arial" panose="020B0604020202020204" pitchFamily="34" charset="0"/>
              <a:buChar char="•"/>
            </a:pPr>
            <a:r>
              <a:rPr lang="en-US" sz="3200" b="0" i="0" dirty="0">
                <a:effectLst/>
                <a:latin typeface="var(--artdeco-reset-typography-font-family-sans)"/>
              </a:rPr>
              <a:t>President Lake Washington Branch AAUW</a:t>
            </a:r>
            <a:endParaRPr lang="en-US" sz="3200" dirty="0"/>
          </a:p>
          <a:p>
            <a:pPr marL="914400" lvl="1" indent="-457200">
              <a:buFont typeface="Arial" panose="020B0604020202020204" pitchFamily="34" charset="0"/>
              <a:buChar char="•"/>
            </a:pPr>
            <a:r>
              <a:rPr lang="en-US" sz="3200" dirty="0"/>
              <a:t>AAUW-Washington State Online Branch </a:t>
            </a:r>
          </a:p>
          <a:p>
            <a:pPr marL="914400" lvl="1" indent="-457200">
              <a:buFont typeface="Arial" panose="020B0604020202020204" pitchFamily="34" charset="0"/>
              <a:buChar char="•"/>
            </a:pPr>
            <a:r>
              <a:rPr lang="en-US" sz="3200" dirty="0">
                <a:effectLst/>
              </a:rPr>
              <a:t>Bio </a:t>
            </a:r>
            <a:r>
              <a:rPr lang="en-US" sz="3200" dirty="0"/>
              <a:t> - Appendix</a:t>
            </a:r>
            <a:endParaRPr lang="en-US" sz="3200" dirty="0">
              <a:effectLst/>
            </a:endParaRPr>
          </a:p>
        </p:txBody>
      </p:sp>
      <p:pic>
        <p:nvPicPr>
          <p:cNvPr id="11" name="Picture 10">
            <a:extLst>
              <a:ext uri="{FF2B5EF4-FFF2-40B4-BE49-F238E27FC236}">
                <a16:creationId xmlns:a16="http://schemas.microsoft.com/office/drawing/2014/main" id="{A960D295-636D-F057-7185-515FEEC553E1}"/>
              </a:ext>
            </a:extLst>
          </p:cNvPr>
          <p:cNvPicPr>
            <a:picLocks noChangeAspect="1"/>
          </p:cNvPicPr>
          <p:nvPr/>
        </p:nvPicPr>
        <p:blipFill>
          <a:blip r:embed="rId4"/>
          <a:stretch>
            <a:fillRect/>
          </a:stretch>
        </p:blipFill>
        <p:spPr>
          <a:xfrm>
            <a:off x="8068340" y="2154158"/>
            <a:ext cx="2881956" cy="2767442"/>
          </a:xfrm>
          <a:prstGeom prst="rect">
            <a:avLst/>
          </a:prstGeom>
        </p:spPr>
      </p:pic>
    </p:spTree>
    <p:extLst>
      <p:ext uri="{BB962C8B-B14F-4D97-AF65-F5344CB8AC3E}">
        <p14:creationId xmlns:p14="http://schemas.microsoft.com/office/powerpoint/2010/main" val="8298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7FE7FFCD-8D7C-F5EB-C1CB-E7CCB21319C6}"/>
              </a:ext>
            </a:extLst>
          </p:cNvPr>
          <p:cNvCxnSpPr>
            <a:cxnSpLocks/>
          </p:cNvCxnSpPr>
          <p:nvPr/>
        </p:nvCxnSpPr>
        <p:spPr>
          <a:xfrm>
            <a:off x="-8708" y="752015"/>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944F0E27-E756-753F-304C-892B20D4A70F}"/>
              </a:ext>
            </a:extLst>
          </p:cNvPr>
          <p:cNvSpPr>
            <a:spLocks noGrp="1"/>
          </p:cNvSpPr>
          <p:nvPr>
            <p:ph type="title"/>
          </p:nvPr>
        </p:nvSpPr>
        <p:spPr>
          <a:xfrm>
            <a:off x="499730" y="365125"/>
            <a:ext cx="11274736" cy="1349876"/>
          </a:xfrm>
          <a:prstGeom prst="roundRect">
            <a:avLst/>
          </a:prstGeom>
          <a:solidFill>
            <a:srgbClr val="16497C"/>
          </a:solidFill>
        </p:spPr>
        <p:txBody>
          <a:bodyPr>
            <a:noAutofit/>
          </a:bodyPr>
          <a:lstStyle/>
          <a:p>
            <a:pPr algn="ctr"/>
            <a:br>
              <a:rPr kumimoji="0" lang="en-US" altLang="en-US" sz="2800" b="1" i="0" u="none" strike="noStrike" cap="none" normalizeH="0" baseline="0" dirty="0">
                <a:ln>
                  <a:noFill/>
                </a:ln>
                <a:solidFill>
                  <a:srgbClr val="0563C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br>
            <a:br>
              <a:rPr kumimoji="0" lang="en-US" altLang="en-US" sz="2800" b="1" i="0" u="none" strike="noStrike" cap="none" normalizeH="0" baseline="0" dirty="0">
                <a:ln>
                  <a:noFill/>
                </a:ln>
                <a:solidFill>
                  <a:srgbClr val="0563C1"/>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br>
            <a:r>
              <a:rPr kumimoji="0" lang="en-US" altLang="en-US" sz="2800" b="1" i="0" u="none" strike="noStrike" cap="none" normalizeH="0" baseline="0" dirty="0">
                <a:ln>
                  <a:noFill/>
                </a:ln>
                <a:solidFill>
                  <a:schemeClr val="bg1"/>
                </a:solidFill>
                <a:effectLst/>
                <a:ea typeface="Times New Roman" panose="02020603050405020304" pitchFamily="18" charset="0"/>
              </a:rPr>
              <a:t>Dorothy McBride – Call to Action</a:t>
            </a:r>
            <a:br>
              <a:rPr kumimoji="0" lang="en-US" altLang="en-US" sz="2800" b="1" i="0" u="none" strike="noStrike" cap="none" normalizeH="0" baseline="0" dirty="0">
                <a:ln>
                  <a:noFill/>
                </a:ln>
                <a:solidFill>
                  <a:schemeClr val="bg1"/>
                </a:solidFill>
                <a:effectLst/>
                <a:ea typeface="Times New Roman" panose="02020603050405020304" pitchFamily="18" charset="0"/>
              </a:rPr>
            </a:br>
            <a:r>
              <a:rPr lang="en-US" sz="2800" b="1" dirty="0">
                <a:solidFill>
                  <a:schemeClr val="bg1"/>
                </a:solidFill>
              </a:rPr>
              <a:t>AAUW WA Online – Public Policy Committee, Member;                                     WA State Public Policy Committee</a:t>
            </a:r>
            <a:br>
              <a:rPr lang="en-US" sz="2800" b="1" u="sng" dirty="0">
                <a:solidFill>
                  <a:schemeClr val="bg1"/>
                </a:solidFill>
                <a:ea typeface="Lato" panose="020F0502020204030203" pitchFamily="34" charset="0"/>
                <a:cs typeface="Lato" panose="020F0502020204030203" pitchFamily="34" charset="0"/>
              </a:rPr>
            </a:br>
            <a:r>
              <a:rPr lang="en-US" sz="2800" b="1" dirty="0">
                <a:solidFill>
                  <a:schemeClr val="bg1"/>
                </a:solidFill>
                <a:effectLst/>
                <a:ea typeface="Lato" panose="020F0502020204030203" pitchFamily="34" charset="0"/>
                <a:cs typeface="Lato" panose="020F0502020204030203" pitchFamily="34" charset="0"/>
              </a:rPr>
              <a:t>      </a:t>
            </a:r>
            <a:br>
              <a:rPr lang="en-US" sz="2800" b="1" dirty="0">
                <a:effectLst/>
                <a:ea typeface="Lato" panose="020F0502020204030203" pitchFamily="34" charset="0"/>
                <a:cs typeface="Lato" panose="020F0502020204030203" pitchFamily="34" charset="0"/>
              </a:rPr>
            </a:br>
            <a:endParaRPr lang="en-US" sz="2800" b="1" dirty="0">
              <a:solidFill>
                <a:schemeClr val="bg1"/>
              </a:solidFill>
            </a:endParaRPr>
          </a:p>
        </p:txBody>
      </p:sp>
      <p:sp>
        <p:nvSpPr>
          <p:cNvPr id="6" name="Content Placeholder 5">
            <a:extLst>
              <a:ext uri="{FF2B5EF4-FFF2-40B4-BE49-F238E27FC236}">
                <a16:creationId xmlns:a16="http://schemas.microsoft.com/office/drawing/2014/main" id="{0B7C568D-37DE-9E4F-84E1-926DB87DE507}"/>
              </a:ext>
            </a:extLst>
          </p:cNvPr>
          <p:cNvSpPr>
            <a:spLocks noGrp="1"/>
          </p:cNvSpPr>
          <p:nvPr>
            <p:ph idx="1"/>
          </p:nvPr>
        </p:nvSpPr>
        <p:spPr/>
        <p:txBody>
          <a:bodyPr tIns="0" anchor="t">
            <a:noAutofit/>
          </a:bodyPr>
          <a:lstStyle/>
          <a:p>
            <a:pPr marL="0" marR="0">
              <a:lnSpc>
                <a:spcPct val="107000"/>
              </a:lnSpc>
              <a:spcBef>
                <a:spcPts val="0"/>
              </a:spcBef>
              <a:spcAft>
                <a:spcPts val="0"/>
              </a:spcAft>
            </a:pPr>
            <a:endParaRPr lang="en-US" sz="1800"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0" lvl="0" indent="0" fontAlgn="base">
              <a:lnSpc>
                <a:spcPct val="100000"/>
              </a:lnSpc>
              <a:spcBef>
                <a:spcPts val="0"/>
              </a:spcBef>
              <a:buNone/>
              <a:defRPr/>
            </a:pPr>
            <a:endParaRPr lang="en-US" sz="1450" dirty="0">
              <a:latin typeface="Lato" panose="020F0502020204030203" pitchFamily="34" charset="0"/>
              <a:ea typeface="Lato" panose="020F0502020204030203" pitchFamily="34" charset="0"/>
              <a:cs typeface="Lato" panose="020F0502020204030203" pitchFamily="34" charset="0"/>
            </a:endParaRPr>
          </a:p>
        </p:txBody>
      </p:sp>
      <p:sp>
        <p:nvSpPr>
          <p:cNvPr id="4" name="Slide Number Placeholder 3">
            <a:extLst>
              <a:ext uri="{FF2B5EF4-FFF2-40B4-BE49-F238E27FC236}">
                <a16:creationId xmlns:a16="http://schemas.microsoft.com/office/drawing/2014/main" id="{7AC6CA3D-125B-A0E2-8C5F-FDA6DEFEC963}"/>
              </a:ext>
            </a:extLst>
          </p:cNvPr>
          <p:cNvSpPr>
            <a:spLocks noGrp="1"/>
          </p:cNvSpPr>
          <p:nvPr>
            <p:ph type="sldNum" sz="quarter" idx="12"/>
          </p:nvPr>
        </p:nvSpPr>
        <p:spPr/>
        <p:txBody>
          <a:bodyPr/>
          <a:lstStyle/>
          <a:p>
            <a:fld id="{DA516836-7B0A-4232-85DA-EF834C24291B}" type="slidenum">
              <a:rPr lang="en-US" smtClean="0"/>
              <a:t>5</a:t>
            </a:fld>
            <a:endParaRPr lang="en-US"/>
          </a:p>
        </p:txBody>
      </p:sp>
      <p:sp>
        <p:nvSpPr>
          <p:cNvPr id="13" name="Content Placeholder 5">
            <a:extLst>
              <a:ext uri="{FF2B5EF4-FFF2-40B4-BE49-F238E27FC236}">
                <a16:creationId xmlns:a16="http://schemas.microsoft.com/office/drawing/2014/main" id="{6728E697-FE72-9741-B106-2FC87EED7950}"/>
              </a:ext>
            </a:extLst>
          </p:cNvPr>
          <p:cNvSpPr txBox="1">
            <a:spLocks/>
          </p:cNvSpPr>
          <p:nvPr/>
        </p:nvSpPr>
        <p:spPr>
          <a:xfrm>
            <a:off x="499730" y="2310853"/>
            <a:ext cx="11430000" cy="2767442"/>
          </a:xfrm>
          <a:prstGeom prst="rect">
            <a:avLst/>
          </a:prstGeom>
        </p:spPr>
        <p:txBody>
          <a:bodyPr vert="horz" lIns="91440" tIns="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spcBef>
                <a:spcPts val="0"/>
              </a:spcBef>
              <a:buNone/>
            </a:pPr>
            <a:endParaRPr lang="en-US" sz="1450" b="1" dirty="0">
              <a:solidFill>
                <a:srgbClr val="5C8726"/>
              </a:solidFill>
            </a:endParaRPr>
          </a:p>
        </p:txBody>
      </p:sp>
      <p:sp>
        <p:nvSpPr>
          <p:cNvPr id="10" name="TextBox 9">
            <a:extLst>
              <a:ext uri="{FF2B5EF4-FFF2-40B4-BE49-F238E27FC236}">
                <a16:creationId xmlns:a16="http://schemas.microsoft.com/office/drawing/2014/main" id="{2789D4D9-39CD-434C-93DB-A8E78A88A005}"/>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pPr algn="ctr"/>
              <a:t>5</a:t>
            </a:fld>
            <a:endParaRPr lang="en-US" sz="1200" dirty="0"/>
          </a:p>
        </p:txBody>
      </p:sp>
      <p:sp>
        <p:nvSpPr>
          <p:cNvPr id="8" name="Rectangle 2">
            <a:extLst>
              <a:ext uri="{FF2B5EF4-FFF2-40B4-BE49-F238E27FC236}">
                <a16:creationId xmlns:a16="http://schemas.microsoft.com/office/drawing/2014/main" id="{773836BA-24BB-5719-420E-6582967D9FD2}"/>
              </a:ext>
            </a:extLst>
          </p:cNvPr>
          <p:cNvSpPr>
            <a:spLocks noChangeArrowheads="1"/>
          </p:cNvSpPr>
          <p:nvPr/>
        </p:nvSpPr>
        <p:spPr bwMode="auto">
          <a:xfrm>
            <a:off x="899102" y="172750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3" name="Rectangle 2">
            <a:extLst>
              <a:ext uri="{FF2B5EF4-FFF2-40B4-BE49-F238E27FC236}">
                <a16:creationId xmlns:a16="http://schemas.microsoft.com/office/drawing/2014/main" id="{EC91309F-7A59-89AA-7C8C-2A1BA31D103D}"/>
              </a:ext>
            </a:extLst>
          </p:cNvPr>
          <p:cNvSpPr>
            <a:spLocks noChangeArrowheads="1"/>
          </p:cNvSpPr>
          <p:nvPr/>
        </p:nvSpPr>
        <p:spPr bwMode="auto">
          <a:xfrm>
            <a:off x="297711" y="195177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9" name="Group 8">
            <a:extLst>
              <a:ext uri="{FF2B5EF4-FFF2-40B4-BE49-F238E27FC236}">
                <a16:creationId xmlns:a16="http://schemas.microsoft.com/office/drawing/2014/main" id="{0EF47A54-D40A-4BB7-8763-339C6FFF6E88}"/>
              </a:ext>
            </a:extLst>
          </p:cNvPr>
          <p:cNvGrpSpPr/>
          <p:nvPr/>
        </p:nvGrpSpPr>
        <p:grpSpPr>
          <a:xfrm>
            <a:off x="9904405" y="1777000"/>
            <a:ext cx="1737360" cy="412279"/>
            <a:chOff x="10220850" y="1448704"/>
            <a:chExt cx="1737360" cy="384704"/>
          </a:xfrm>
        </p:grpSpPr>
        <p:cxnSp>
          <p:nvCxnSpPr>
            <p:cNvPr id="12" name="Straight Connector 11">
              <a:extLst>
                <a:ext uri="{FF2B5EF4-FFF2-40B4-BE49-F238E27FC236}">
                  <a16:creationId xmlns:a16="http://schemas.microsoft.com/office/drawing/2014/main" id="{9883DBC2-BC70-FCF5-AE69-E148CB363659}"/>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A88D5522-4D39-B8CE-A7C9-F5D56F9202FD}"/>
                </a:ext>
              </a:extLst>
            </p:cNvPr>
            <p:cNvSpPr txBox="1"/>
            <p:nvPr/>
          </p:nvSpPr>
          <p:spPr>
            <a:xfrm>
              <a:off x="10220850" y="1472845"/>
              <a:ext cx="1737360" cy="344629"/>
            </a:xfrm>
            <a:prstGeom prst="rect">
              <a:avLst/>
            </a:prstGeom>
            <a:noFill/>
          </p:spPr>
          <p:txBody>
            <a:bodyPr wrap="square" rtlCol="0" anchor="ctr">
              <a:spAutoFit/>
            </a:bodyPr>
            <a:lstStyle/>
            <a:p>
              <a:pPr algn="ctr"/>
              <a:r>
                <a:rPr lang="en-US" b="1" dirty="0">
                  <a:solidFill>
                    <a:srgbClr val="5C8726"/>
                  </a:solidFill>
                </a:rPr>
                <a:t>Agenda: 1 mins</a:t>
              </a:r>
            </a:p>
          </p:txBody>
        </p:sp>
        <p:cxnSp>
          <p:nvCxnSpPr>
            <p:cNvPr id="15" name="Straight Connector 14">
              <a:extLst>
                <a:ext uri="{FF2B5EF4-FFF2-40B4-BE49-F238E27FC236}">
                  <a16:creationId xmlns:a16="http://schemas.microsoft.com/office/drawing/2014/main" id="{2FCC5C53-C480-3ED4-DF4B-EEFF33BEFCBC}"/>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
        <p:nvSpPr>
          <p:cNvPr id="17" name="TextBox 16">
            <a:extLst>
              <a:ext uri="{FF2B5EF4-FFF2-40B4-BE49-F238E27FC236}">
                <a16:creationId xmlns:a16="http://schemas.microsoft.com/office/drawing/2014/main" id="{BBDBB3E5-4345-B7FB-5CB9-F9549ED4BDA4}"/>
              </a:ext>
            </a:extLst>
          </p:cNvPr>
          <p:cNvSpPr txBox="1"/>
          <p:nvPr/>
        </p:nvSpPr>
        <p:spPr>
          <a:xfrm>
            <a:off x="385354" y="6356350"/>
            <a:ext cx="6551270" cy="369332"/>
          </a:xfrm>
          <a:prstGeom prst="rect">
            <a:avLst/>
          </a:prstGeom>
          <a:noFill/>
        </p:spPr>
        <p:txBody>
          <a:bodyPr wrap="square">
            <a:spAutoFit/>
          </a:bodyPr>
          <a:lstStyle/>
          <a:p>
            <a:pPr marL="0" indent="0">
              <a:buNone/>
            </a:pPr>
            <a:r>
              <a:rPr lang="en-US" sz="1800" b="1" i="1" dirty="0"/>
              <a:t>Melissa Johnsen</a:t>
            </a:r>
            <a:endParaRPr lang="en-US" b="0" i="0" u="none" strike="noStrike"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
        <p:nvSpPr>
          <p:cNvPr id="18" name="TextBox 17">
            <a:extLst>
              <a:ext uri="{FF2B5EF4-FFF2-40B4-BE49-F238E27FC236}">
                <a16:creationId xmlns:a16="http://schemas.microsoft.com/office/drawing/2014/main" id="{712447D4-945F-B497-E092-72B9F35103CC}"/>
              </a:ext>
            </a:extLst>
          </p:cNvPr>
          <p:cNvSpPr txBox="1"/>
          <p:nvPr/>
        </p:nvSpPr>
        <p:spPr>
          <a:xfrm>
            <a:off x="1073888" y="2542575"/>
            <a:ext cx="6549656" cy="1415772"/>
          </a:xfrm>
          <a:prstGeom prst="rect">
            <a:avLst/>
          </a:prstGeom>
          <a:noFill/>
        </p:spPr>
        <p:txBody>
          <a:bodyPr wrap="square">
            <a:spAutoFit/>
          </a:bodyPr>
          <a:lstStyle/>
          <a:p>
            <a:r>
              <a:rPr lang="en-US" sz="3600" b="1" dirty="0"/>
              <a:t>Dorothy McBride</a:t>
            </a:r>
          </a:p>
          <a:p>
            <a:endParaRPr lang="en-US" dirty="0"/>
          </a:p>
          <a:p>
            <a:pPr lvl="1"/>
            <a:r>
              <a:rPr lang="en-US" sz="3200" dirty="0"/>
              <a:t>BIO in our Appendix</a:t>
            </a:r>
          </a:p>
        </p:txBody>
      </p:sp>
      <p:pic>
        <p:nvPicPr>
          <p:cNvPr id="19" name="Picture 18">
            <a:extLst>
              <a:ext uri="{FF2B5EF4-FFF2-40B4-BE49-F238E27FC236}">
                <a16:creationId xmlns:a16="http://schemas.microsoft.com/office/drawing/2014/main" id="{2F45D9A2-762E-8E00-F7D5-253E4B6EB60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96000" y="2535117"/>
            <a:ext cx="2895599" cy="320528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87754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77F42F68-5C64-63C3-E8DF-8425557612D1}"/>
              </a:ext>
            </a:extLst>
          </p:cNvPr>
          <p:cNvCxnSpPr>
            <a:cxnSpLocks/>
          </p:cNvCxnSpPr>
          <p:nvPr/>
        </p:nvCxnSpPr>
        <p:spPr>
          <a:xfrm>
            <a:off x="-8708" y="435077"/>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20B7E933-5EF0-3F6F-9A3A-65525079AD00}"/>
              </a:ext>
            </a:extLst>
          </p:cNvPr>
          <p:cNvSpPr>
            <a:spLocks noGrp="1"/>
          </p:cNvSpPr>
          <p:nvPr>
            <p:ph sz="half" idx="1"/>
          </p:nvPr>
        </p:nvSpPr>
        <p:spPr>
          <a:xfrm>
            <a:off x="624422" y="1413163"/>
            <a:ext cx="5590308" cy="4858938"/>
          </a:xfrm>
        </p:spPr>
        <p:txBody>
          <a:bodyPr>
            <a:noAutofit/>
          </a:bodyPr>
          <a:lstStyle/>
          <a:p>
            <a:r>
              <a:rPr lang="en-US" sz="3600" b="1" dirty="0">
                <a:solidFill>
                  <a:srgbClr val="3A3B3F"/>
                </a:solidFill>
                <a:latin typeface="Calibri" panose="020F0502020204030204" pitchFamily="34" charset="0"/>
                <a:cs typeface="Calibri" panose="020F0502020204030204" pitchFamily="34" charset="0"/>
              </a:rPr>
              <a:t>AAUW VISION</a:t>
            </a:r>
          </a:p>
          <a:p>
            <a:pPr lvl="1"/>
            <a:r>
              <a:rPr lang="en-US" sz="3600" b="0" i="0" dirty="0">
                <a:solidFill>
                  <a:srgbClr val="3A3B3F"/>
                </a:solidFill>
                <a:effectLst/>
                <a:latin typeface="Calibri" panose="020F0502020204030204" pitchFamily="34" charset="0"/>
                <a:cs typeface="Calibri" panose="020F0502020204030204" pitchFamily="34" charset="0"/>
              </a:rPr>
              <a:t>Equity for all.</a:t>
            </a:r>
          </a:p>
          <a:p>
            <a:pPr lvl="1"/>
            <a:endParaRPr lang="en-US" sz="3600" b="0" i="0" dirty="0">
              <a:solidFill>
                <a:srgbClr val="3A3B3F"/>
              </a:solidFill>
              <a:effectLst/>
              <a:latin typeface="Calibri" panose="020F0502020204030204" pitchFamily="34" charset="0"/>
              <a:cs typeface="Calibri" panose="020F0502020204030204" pitchFamily="34" charset="0"/>
            </a:endParaRPr>
          </a:p>
          <a:p>
            <a:r>
              <a:rPr lang="en-US" sz="3600" b="1" i="0" dirty="0">
                <a:solidFill>
                  <a:srgbClr val="3A3B3F"/>
                </a:solidFill>
                <a:effectLst/>
                <a:latin typeface="Calibri" panose="020F0502020204030204" pitchFamily="34" charset="0"/>
                <a:cs typeface="Calibri" panose="020F0502020204030204" pitchFamily="34" charset="0"/>
              </a:rPr>
              <a:t>AAUW MISSION</a:t>
            </a:r>
          </a:p>
          <a:p>
            <a:pPr lvl="1"/>
            <a:r>
              <a:rPr lang="en-US" sz="3600" b="0" i="0" dirty="0">
                <a:solidFill>
                  <a:srgbClr val="3A3B3F"/>
                </a:solidFill>
                <a:effectLst/>
                <a:latin typeface="Calibri" panose="020F0502020204030204" pitchFamily="34" charset="0"/>
                <a:cs typeface="Calibri" panose="020F0502020204030204" pitchFamily="34" charset="0"/>
              </a:rPr>
              <a:t>To advance gender equity for women and girls through research, education, and advocacy.</a:t>
            </a:r>
          </a:p>
        </p:txBody>
      </p:sp>
      <p:sp>
        <p:nvSpPr>
          <p:cNvPr id="12" name="Content Placeholder 11">
            <a:extLst>
              <a:ext uri="{FF2B5EF4-FFF2-40B4-BE49-F238E27FC236}">
                <a16:creationId xmlns:a16="http://schemas.microsoft.com/office/drawing/2014/main" id="{0D5F111B-51D6-2246-190F-A7D1FC209EDA}"/>
              </a:ext>
            </a:extLst>
          </p:cNvPr>
          <p:cNvSpPr>
            <a:spLocks noGrp="1"/>
          </p:cNvSpPr>
          <p:nvPr>
            <p:ph sz="half" idx="2"/>
          </p:nvPr>
        </p:nvSpPr>
        <p:spPr>
          <a:xfrm>
            <a:off x="6643868" y="1277414"/>
            <a:ext cx="5285862" cy="5228270"/>
          </a:xfrm>
        </p:spPr>
        <p:txBody>
          <a:bodyPr>
            <a:noAutofit/>
          </a:bodyPr>
          <a:lstStyle/>
          <a:p>
            <a:r>
              <a:rPr lang="en-US" sz="3600" b="1" dirty="0">
                <a:latin typeface="Calibri" panose="020F0502020204030204" pitchFamily="34" charset="0"/>
                <a:cs typeface="Calibri" panose="020F0502020204030204" pitchFamily="34" charset="0"/>
              </a:rPr>
              <a:t>AAUW VALUES</a:t>
            </a:r>
          </a:p>
          <a:p>
            <a:pPr lvl="1"/>
            <a:r>
              <a:rPr lang="en-US" sz="3600" b="0" i="0" dirty="0">
                <a:solidFill>
                  <a:srgbClr val="3A3B3F"/>
                </a:solidFill>
                <a:effectLst/>
                <a:latin typeface="Calibri" panose="020F0502020204030204" pitchFamily="34" charset="0"/>
                <a:cs typeface="Calibri" panose="020F0502020204030204" pitchFamily="34" charset="0"/>
              </a:rPr>
              <a:t>Nonpartisan. Fact-based. Principled. Inclusive and Intersectional.</a:t>
            </a:r>
          </a:p>
          <a:p>
            <a:pPr lvl="1"/>
            <a:endParaRPr lang="en-US" sz="3600" dirty="0">
              <a:solidFill>
                <a:srgbClr val="3A3B3F"/>
              </a:solidFill>
              <a:latin typeface="Calibri" panose="020F0502020204030204" pitchFamily="34" charset="0"/>
              <a:cs typeface="Calibri" panose="020F0502020204030204" pitchFamily="34" charset="0"/>
            </a:endParaRPr>
          </a:p>
          <a:p>
            <a:pPr lvl="1"/>
            <a:r>
              <a:rPr lang="en-US" sz="3600" b="1" dirty="0">
                <a:solidFill>
                  <a:srgbClr val="3A3B3F"/>
                </a:solidFill>
                <a:latin typeface="Calibri" panose="020F0502020204030204" pitchFamily="34" charset="0"/>
                <a:cs typeface="Calibri" panose="020F0502020204030204" pitchFamily="34" charset="0"/>
              </a:rPr>
              <a:t>AAUW WA Online Web Site</a:t>
            </a:r>
          </a:p>
          <a:p>
            <a:pPr lvl="2"/>
            <a:r>
              <a:rPr lang="en-US" sz="3200" dirty="0">
                <a:latin typeface="Calibri" panose="020F0502020204030204" pitchFamily="34" charset="0"/>
                <a:cs typeface="Calibri" panose="020F0502020204030204" pitchFamily="34" charset="0"/>
                <a:hlinkClick r:id="rId3"/>
              </a:rPr>
              <a:t>https://wa-online.aauw.net/</a:t>
            </a:r>
            <a:r>
              <a:rPr lang="en-US" sz="3200" dirty="0">
                <a:solidFill>
                  <a:srgbClr val="3A3B3F"/>
                </a:solidFill>
                <a:latin typeface="Calibri" panose="020F0502020204030204" pitchFamily="34" charset="0"/>
                <a:cs typeface="Calibri" panose="020F0502020204030204" pitchFamily="34" charset="0"/>
              </a:rPr>
              <a:t> </a:t>
            </a:r>
            <a:endParaRPr lang="en-US" sz="3200" dirty="0">
              <a:latin typeface="Calibri" panose="020F0502020204030204" pitchFamily="34" charset="0"/>
              <a:cs typeface="Calibri" panose="020F0502020204030204" pitchFamily="34" charset="0"/>
            </a:endParaRPr>
          </a:p>
          <a:p>
            <a:endParaRPr lang="en-US" sz="3600" b="0" i="0" dirty="0">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5A4B491A-DD10-13EA-0BA5-56858781E199}"/>
              </a:ext>
            </a:extLst>
          </p:cNvPr>
          <p:cNvSpPr>
            <a:spLocks noGrp="1"/>
          </p:cNvSpPr>
          <p:nvPr>
            <p:ph type="sldNum" sz="quarter" idx="12"/>
          </p:nvPr>
        </p:nvSpPr>
        <p:spPr/>
        <p:txBody>
          <a:bodyPr/>
          <a:lstStyle/>
          <a:p>
            <a:r>
              <a:rPr lang="en-US" dirty="0"/>
              <a:t>			</a:t>
            </a:r>
            <a:fld id="{DA516836-7B0A-4232-85DA-EF834C24291B}" type="slidenum">
              <a:rPr lang="en-US" smtClean="0">
                <a:solidFill>
                  <a:schemeClr val="accent2">
                    <a:lumMod val="75000"/>
                  </a:schemeClr>
                </a:solidFill>
              </a:rPr>
              <a:pPr/>
              <a:t>6</a:t>
            </a:fld>
            <a:endParaRPr lang="en-US" dirty="0">
              <a:solidFill>
                <a:schemeClr val="accent2">
                  <a:lumMod val="75000"/>
                </a:schemeClr>
              </a:solidFill>
            </a:endParaRPr>
          </a:p>
        </p:txBody>
      </p:sp>
      <p:sp>
        <p:nvSpPr>
          <p:cNvPr id="6" name="Title 1">
            <a:extLst>
              <a:ext uri="{FF2B5EF4-FFF2-40B4-BE49-F238E27FC236}">
                <a16:creationId xmlns:a16="http://schemas.microsoft.com/office/drawing/2014/main" id="{81B0DDEF-E5E7-BA02-E673-78848E31A3C4}"/>
              </a:ext>
            </a:extLst>
          </p:cNvPr>
          <p:cNvSpPr txBox="1">
            <a:spLocks/>
          </p:cNvSpPr>
          <p:nvPr/>
        </p:nvSpPr>
        <p:spPr>
          <a:xfrm>
            <a:off x="499730" y="215536"/>
            <a:ext cx="11430000" cy="666460"/>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chemeClr val="bg1"/>
                </a:solidFill>
              </a:rPr>
              <a:t>AAUW Vision &amp; Mission &amp; Values</a:t>
            </a:r>
          </a:p>
        </p:txBody>
      </p:sp>
      <p:sp>
        <p:nvSpPr>
          <p:cNvPr id="8" name="TextBox 7">
            <a:extLst>
              <a:ext uri="{FF2B5EF4-FFF2-40B4-BE49-F238E27FC236}">
                <a16:creationId xmlns:a16="http://schemas.microsoft.com/office/drawing/2014/main" id="{167E9F2A-D5C1-89BF-CA51-1847B1C063B7}"/>
              </a:ext>
            </a:extLst>
          </p:cNvPr>
          <p:cNvSpPr txBox="1"/>
          <p:nvPr/>
        </p:nvSpPr>
        <p:spPr>
          <a:xfrm>
            <a:off x="624422" y="6136352"/>
            <a:ext cx="6114288" cy="369332"/>
          </a:xfrm>
          <a:prstGeom prst="rect">
            <a:avLst/>
          </a:prstGeom>
          <a:noFill/>
        </p:spPr>
        <p:txBody>
          <a:bodyPr wrap="square">
            <a:spAutoFit/>
          </a:bodyPr>
          <a:lstStyle/>
          <a:p>
            <a:r>
              <a:rPr lang="en-US" b="1" i="0" dirty="0">
                <a:solidFill>
                  <a:srgbClr val="000000"/>
                </a:solidFill>
                <a:effectLst/>
                <a:latin typeface="Tahoma" panose="020B0604030504040204" pitchFamily="34" charset="0"/>
              </a:rPr>
              <a:t>Kelvie Comer</a:t>
            </a:r>
            <a:endParaRPr lang="en-US" b="1" dirty="0"/>
          </a:p>
        </p:txBody>
      </p:sp>
    </p:spTree>
    <p:extLst>
      <p:ext uri="{BB962C8B-B14F-4D97-AF65-F5344CB8AC3E}">
        <p14:creationId xmlns:p14="http://schemas.microsoft.com/office/powerpoint/2010/main" val="1644116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2BB40ED3-2DB4-D74D-853A-6F2D1D2476E0}"/>
              </a:ext>
            </a:extLst>
          </p:cNvPr>
          <p:cNvCxnSpPr>
            <a:cxnSpLocks/>
          </p:cNvCxnSpPr>
          <p:nvPr/>
        </p:nvCxnSpPr>
        <p:spPr>
          <a:xfrm>
            <a:off x="-8708" y="752015"/>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77031685-AF66-399E-D706-D9703EAE142E}"/>
              </a:ext>
            </a:extLst>
          </p:cNvPr>
          <p:cNvSpPr>
            <a:spLocks noGrp="1"/>
          </p:cNvSpPr>
          <p:nvPr>
            <p:ph type="title"/>
          </p:nvPr>
        </p:nvSpPr>
        <p:spPr>
          <a:xfrm>
            <a:off x="387532" y="303769"/>
            <a:ext cx="11430000" cy="655082"/>
          </a:xfrm>
          <a:prstGeom prst="roundRect">
            <a:avLst/>
          </a:prstGeom>
          <a:solidFill>
            <a:srgbClr val="16497C"/>
          </a:solidFill>
        </p:spPr>
        <p:txBody>
          <a:bodyPr>
            <a:noAutofit/>
          </a:bodyPr>
          <a:lstStyle/>
          <a:p>
            <a:pPr algn="ctr"/>
            <a:r>
              <a:rPr lang="en-US" sz="3200" b="1" dirty="0">
                <a:solidFill>
                  <a:schemeClr val="bg1"/>
                </a:solidFill>
              </a:rPr>
              <a:t>Land Acknowledgement</a:t>
            </a:r>
          </a:p>
        </p:txBody>
      </p:sp>
      <p:sp>
        <p:nvSpPr>
          <p:cNvPr id="6" name="Content Placeholder 5">
            <a:extLst>
              <a:ext uri="{FF2B5EF4-FFF2-40B4-BE49-F238E27FC236}">
                <a16:creationId xmlns:a16="http://schemas.microsoft.com/office/drawing/2014/main" id="{0B7C568D-37DE-9E4F-84E1-926DB87DE507}"/>
              </a:ext>
            </a:extLst>
          </p:cNvPr>
          <p:cNvSpPr>
            <a:spLocks noGrp="1"/>
          </p:cNvSpPr>
          <p:nvPr>
            <p:ph idx="1"/>
          </p:nvPr>
        </p:nvSpPr>
        <p:spPr>
          <a:xfrm>
            <a:off x="387532" y="1747178"/>
            <a:ext cx="11430000" cy="4429785"/>
          </a:xfrm>
        </p:spPr>
        <p:txBody>
          <a:bodyPr anchor="ctr">
            <a:noAutofit/>
          </a:bodyPr>
          <a:lstStyle/>
          <a:p>
            <a:pPr marL="0" indent="0" algn="ctr">
              <a:buNone/>
            </a:pPr>
            <a:r>
              <a:rPr lang="en-US" sz="3600" dirty="0"/>
              <a:t>AAUW Washington State Online Branch wishes to acknowledge that our branch spans the ancestral lands and traditional waters of many indigenous peoples.  </a:t>
            </a:r>
          </a:p>
          <a:p>
            <a:pPr marL="0" indent="0" algn="ctr">
              <a:buNone/>
            </a:pPr>
            <a:r>
              <a:rPr lang="en-US" sz="3600" dirty="0"/>
              <a:t>We honor their indigenous cultures, histories, identities, and current realities</a:t>
            </a:r>
          </a:p>
          <a:p>
            <a:endParaRPr lang="en-US" sz="3600" dirty="0"/>
          </a:p>
        </p:txBody>
      </p:sp>
      <p:sp>
        <p:nvSpPr>
          <p:cNvPr id="9" name="TextBox 8">
            <a:extLst>
              <a:ext uri="{FF2B5EF4-FFF2-40B4-BE49-F238E27FC236}">
                <a16:creationId xmlns:a16="http://schemas.microsoft.com/office/drawing/2014/main" id="{BD5C7B24-B837-AB4F-A85B-23D73E136887}"/>
              </a:ext>
            </a:extLst>
          </p:cNvPr>
          <p:cNvSpPr txBox="1"/>
          <p:nvPr/>
        </p:nvSpPr>
        <p:spPr>
          <a:xfrm>
            <a:off x="11587111" y="6435331"/>
            <a:ext cx="604889" cy="276999"/>
          </a:xfrm>
          <a:prstGeom prst="rect">
            <a:avLst/>
          </a:prstGeom>
          <a:noFill/>
        </p:spPr>
        <p:txBody>
          <a:bodyPr wrap="square" rtlCol="0">
            <a:spAutoFit/>
          </a:bodyPr>
          <a:lstStyle/>
          <a:p>
            <a:pPr algn="ctr"/>
            <a:fld id="{F727A695-0BF7-444C-95E3-D944F973CF6D}" type="slidenum">
              <a:rPr lang="en-US" sz="1200" smtClean="0"/>
              <a:pPr algn="ctr"/>
              <a:t>7</a:t>
            </a:fld>
            <a:endParaRPr lang="en-US" sz="1200" dirty="0"/>
          </a:p>
        </p:txBody>
      </p:sp>
      <p:sp>
        <p:nvSpPr>
          <p:cNvPr id="5" name="TextBox 4">
            <a:extLst>
              <a:ext uri="{FF2B5EF4-FFF2-40B4-BE49-F238E27FC236}">
                <a16:creationId xmlns:a16="http://schemas.microsoft.com/office/drawing/2014/main" id="{6333B4D0-0245-496C-32DB-801CAA19F688}"/>
              </a:ext>
            </a:extLst>
          </p:cNvPr>
          <p:cNvSpPr txBox="1"/>
          <p:nvPr/>
        </p:nvSpPr>
        <p:spPr>
          <a:xfrm>
            <a:off x="582168" y="6204498"/>
            <a:ext cx="6114288" cy="369332"/>
          </a:xfrm>
          <a:prstGeom prst="rect">
            <a:avLst/>
          </a:prstGeom>
          <a:noFill/>
        </p:spPr>
        <p:txBody>
          <a:bodyPr wrap="square">
            <a:spAutoFit/>
          </a:bodyPr>
          <a:lstStyle/>
          <a:p>
            <a:r>
              <a:rPr lang="en-US" b="1" dirty="0">
                <a:solidFill>
                  <a:srgbClr val="000000"/>
                </a:solidFill>
                <a:latin typeface="Tahoma" panose="020B0604030504040204" pitchFamily="34" charset="0"/>
              </a:rPr>
              <a:t>Kelvie Comer</a:t>
            </a:r>
            <a:endParaRPr lang="en-US" b="1" dirty="0"/>
          </a:p>
        </p:txBody>
      </p:sp>
    </p:spTree>
    <p:extLst>
      <p:ext uri="{BB962C8B-B14F-4D97-AF65-F5344CB8AC3E}">
        <p14:creationId xmlns:p14="http://schemas.microsoft.com/office/powerpoint/2010/main" val="2726011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519C55-363E-81E8-6AC9-730A992913FF}"/>
              </a:ext>
            </a:extLst>
          </p:cNvPr>
          <p:cNvSpPr>
            <a:spLocks noGrp="1"/>
          </p:cNvSpPr>
          <p:nvPr>
            <p:ph sz="half" idx="1"/>
          </p:nvPr>
        </p:nvSpPr>
        <p:spPr>
          <a:xfrm>
            <a:off x="735107" y="1052899"/>
            <a:ext cx="5181600" cy="4752201"/>
          </a:xfrm>
        </p:spPr>
        <p:txBody>
          <a:bodyPr>
            <a:normAutofit/>
          </a:bodyPr>
          <a:lstStyle/>
          <a:p>
            <a:pPr rtl="0"/>
            <a:r>
              <a:rPr lang="en-US" sz="3000" b="0" i="0" u="none" strike="noStrike" dirty="0">
                <a:solidFill>
                  <a:srgbClr val="000000"/>
                </a:solidFill>
                <a:effectLst/>
                <a:latin typeface="Calibri" panose="020F0502020204030204" pitchFamily="34" charset="0"/>
              </a:rPr>
              <a:t>I</a:t>
            </a:r>
            <a:r>
              <a:rPr lang="en-US" sz="3000" b="1" i="0" u="none" strike="noStrike" dirty="0">
                <a:solidFill>
                  <a:srgbClr val="000000"/>
                </a:solidFill>
                <a:effectLst/>
                <a:latin typeface="Calibri" panose="020F0502020204030204" pitchFamily="34" charset="0"/>
              </a:rPr>
              <a:t>NTRODUCTION</a:t>
            </a:r>
            <a:r>
              <a:rPr lang="en-US" sz="3000" b="0" i="0" u="none" strike="noStrike" dirty="0">
                <a:solidFill>
                  <a:srgbClr val="000000"/>
                </a:solidFill>
                <a:effectLst/>
                <a:latin typeface="Calibri" panose="020F0502020204030204" pitchFamily="34" charset="0"/>
              </a:rPr>
              <a:t>  </a:t>
            </a:r>
          </a:p>
          <a:p>
            <a:pPr lvl="1"/>
            <a:r>
              <a:rPr lang="en-US" dirty="0"/>
              <a:t>Carolyn Hayek</a:t>
            </a:r>
            <a:br>
              <a:rPr lang="en-US" dirty="0"/>
            </a:br>
            <a:endParaRPr lang="en-US" dirty="0"/>
          </a:p>
        </p:txBody>
      </p:sp>
      <p:sp>
        <p:nvSpPr>
          <p:cNvPr id="4" name="Content Placeholder 3">
            <a:extLst>
              <a:ext uri="{FF2B5EF4-FFF2-40B4-BE49-F238E27FC236}">
                <a16:creationId xmlns:a16="http://schemas.microsoft.com/office/drawing/2014/main" id="{BE0EFF42-55FA-BC3F-508B-6BFC75BB2A85}"/>
              </a:ext>
            </a:extLst>
          </p:cNvPr>
          <p:cNvSpPr>
            <a:spLocks noGrp="1"/>
          </p:cNvSpPr>
          <p:nvPr>
            <p:ph sz="half" idx="2"/>
          </p:nvPr>
        </p:nvSpPr>
        <p:spPr>
          <a:xfrm>
            <a:off x="7077204" y="1225794"/>
            <a:ext cx="4684735" cy="5239537"/>
          </a:xfrm>
        </p:spPr>
        <p:txBody>
          <a:bodyPr>
            <a:normAutofit/>
          </a:bodyPr>
          <a:lstStyle/>
          <a:p>
            <a:pPr rtl="0"/>
            <a:r>
              <a:rPr lang="en-US" sz="2800" b="0" i="0" u="none" strike="noStrike" dirty="0">
                <a:solidFill>
                  <a:srgbClr val="000000"/>
                </a:solidFill>
                <a:effectLst/>
                <a:latin typeface="Calibri" panose="020F0502020204030204" pitchFamily="34" charset="0"/>
              </a:rPr>
              <a:t>AAUW WA is a non-partisan organization, but we are </a:t>
            </a:r>
            <a:r>
              <a:rPr lang="en-US" sz="2800" b="1" i="0" u="none" strike="noStrike" dirty="0">
                <a:solidFill>
                  <a:srgbClr val="000000"/>
                </a:solidFill>
                <a:effectLst/>
                <a:latin typeface="Calibri" panose="020F0502020204030204" pitchFamily="34" charset="0"/>
              </a:rPr>
              <a:t>policy aligned </a:t>
            </a:r>
            <a:r>
              <a:rPr lang="en-US" sz="2800" b="0" i="0" u="none" strike="noStrike" dirty="0">
                <a:solidFill>
                  <a:srgbClr val="000000"/>
                </a:solidFill>
                <a:effectLst/>
                <a:latin typeface="Calibri" panose="020F0502020204030204" pitchFamily="34" charset="0"/>
              </a:rPr>
              <a:t>with parties and candidates.  </a:t>
            </a:r>
          </a:p>
          <a:p>
            <a:pPr rtl="0"/>
            <a:r>
              <a:rPr lang="en-US" sz="2800" b="0" i="0" u="none" strike="noStrike" dirty="0">
                <a:solidFill>
                  <a:srgbClr val="000000"/>
                </a:solidFill>
                <a:effectLst/>
                <a:latin typeface="Calibri" panose="020F0502020204030204" pitchFamily="34" charset="0"/>
              </a:rPr>
              <a:t>AAUW WA  has a strong policy agenda:  </a:t>
            </a:r>
            <a:endParaRPr lang="en-US" b="0" dirty="0">
              <a:effectLst/>
            </a:endParaRPr>
          </a:p>
          <a:p>
            <a:pPr lvl="1" fontAlgn="base"/>
            <a:r>
              <a:rPr lang="en-US" b="0" i="0" u="none" strike="noStrike" dirty="0">
                <a:solidFill>
                  <a:srgbClr val="000000"/>
                </a:solidFill>
                <a:effectLst/>
                <a:latin typeface="Calibri" panose="020F0502020204030204" pitchFamily="34" charset="0"/>
              </a:rPr>
              <a:t>Economic Security for Women</a:t>
            </a:r>
            <a:endParaRPr lang="en-US" b="0" i="0" u="none" strike="noStrike" dirty="0">
              <a:solidFill>
                <a:srgbClr val="000000"/>
              </a:solidFill>
              <a:effectLst/>
              <a:latin typeface="Noto Sans Symbols"/>
            </a:endParaRPr>
          </a:p>
          <a:p>
            <a:pPr lvl="1" fontAlgn="base"/>
            <a:r>
              <a:rPr lang="en-US" b="0" i="0" u="none" strike="noStrike" dirty="0">
                <a:solidFill>
                  <a:srgbClr val="000000"/>
                </a:solidFill>
                <a:effectLst/>
                <a:latin typeface="Calibri" panose="020F0502020204030204" pitchFamily="34" charset="0"/>
              </a:rPr>
              <a:t>Quality Public Education for all Students</a:t>
            </a:r>
            <a:endParaRPr lang="en-US" b="0" i="0" u="none" strike="noStrike" dirty="0">
              <a:solidFill>
                <a:srgbClr val="000000"/>
              </a:solidFill>
              <a:effectLst/>
              <a:latin typeface="Noto Sans Symbols"/>
            </a:endParaRPr>
          </a:p>
          <a:p>
            <a:pPr lvl="1" fontAlgn="base"/>
            <a:r>
              <a:rPr lang="en-US" b="0" i="0" u="none" strike="noStrike" dirty="0">
                <a:solidFill>
                  <a:srgbClr val="000000"/>
                </a:solidFill>
                <a:effectLst/>
                <a:latin typeface="Calibri" panose="020F0502020204030204" pitchFamily="34" charset="0"/>
              </a:rPr>
              <a:t>Civil Rights—Gender, Racial and Social Justice </a:t>
            </a:r>
            <a:endParaRPr lang="en-US" b="0" i="0" u="none" strike="noStrike" dirty="0">
              <a:solidFill>
                <a:srgbClr val="000000"/>
              </a:solidFill>
              <a:effectLst/>
              <a:latin typeface="Noto Sans Symbols"/>
            </a:endParaRPr>
          </a:p>
          <a:p>
            <a:pPr lvl="1" fontAlgn="base"/>
            <a:r>
              <a:rPr lang="en-US" b="0" i="0" u="none" strike="noStrike" dirty="0">
                <a:solidFill>
                  <a:srgbClr val="000000"/>
                </a:solidFill>
                <a:effectLst/>
                <a:latin typeface="Calibri" panose="020F0502020204030204" pitchFamily="34" charset="0"/>
              </a:rPr>
              <a:t>Health and Wellbeing</a:t>
            </a:r>
            <a:endParaRPr lang="en-US" b="0" i="0" u="none" strike="noStrike" dirty="0">
              <a:solidFill>
                <a:srgbClr val="000000"/>
              </a:solidFill>
              <a:effectLst/>
              <a:latin typeface="Noto Sans Symbols"/>
            </a:endParaRPr>
          </a:p>
          <a:p>
            <a:endParaRPr lang="en-US" dirty="0"/>
          </a:p>
        </p:txBody>
      </p:sp>
      <p:sp>
        <p:nvSpPr>
          <p:cNvPr id="5" name="Slide Number Placeholder 4">
            <a:extLst>
              <a:ext uri="{FF2B5EF4-FFF2-40B4-BE49-F238E27FC236}">
                <a16:creationId xmlns:a16="http://schemas.microsoft.com/office/drawing/2014/main" id="{8D223542-66B2-2359-DBB6-EA065323025C}"/>
              </a:ext>
            </a:extLst>
          </p:cNvPr>
          <p:cNvSpPr>
            <a:spLocks noGrp="1"/>
          </p:cNvSpPr>
          <p:nvPr>
            <p:ph type="sldNum" sz="quarter" idx="12"/>
          </p:nvPr>
        </p:nvSpPr>
        <p:spPr/>
        <p:txBody>
          <a:bodyPr/>
          <a:lstStyle/>
          <a:p>
            <a:r>
              <a:rPr lang="en-US"/>
              <a:t>			</a:t>
            </a:r>
            <a:fld id="{DA516836-7B0A-4232-85DA-EF834C24291B}" type="slidenum">
              <a:rPr lang="en-US" sz="1200" smtClean="0">
                <a:solidFill>
                  <a:srgbClr val="5C8726"/>
                </a:solidFill>
              </a:rPr>
              <a:pPr/>
              <a:t>8</a:t>
            </a:fld>
            <a:endParaRPr lang="en-US" sz="1200" dirty="0">
              <a:solidFill>
                <a:srgbClr val="5C8726"/>
              </a:solidFill>
            </a:endParaRPr>
          </a:p>
        </p:txBody>
      </p:sp>
      <p:grpSp>
        <p:nvGrpSpPr>
          <p:cNvPr id="7" name="Group 6">
            <a:extLst>
              <a:ext uri="{FF2B5EF4-FFF2-40B4-BE49-F238E27FC236}">
                <a16:creationId xmlns:a16="http://schemas.microsoft.com/office/drawing/2014/main" id="{D79F8D01-FED3-64BC-6506-E5E7E107D159}"/>
              </a:ext>
            </a:extLst>
          </p:cNvPr>
          <p:cNvGrpSpPr/>
          <p:nvPr/>
        </p:nvGrpSpPr>
        <p:grpSpPr>
          <a:xfrm>
            <a:off x="8929395" y="6263931"/>
            <a:ext cx="2310064" cy="421151"/>
            <a:chOff x="10220849" y="1440425"/>
            <a:chExt cx="1737361" cy="392983"/>
          </a:xfrm>
        </p:grpSpPr>
        <p:cxnSp>
          <p:nvCxnSpPr>
            <p:cNvPr id="8" name="Straight Connector 7">
              <a:extLst>
                <a:ext uri="{FF2B5EF4-FFF2-40B4-BE49-F238E27FC236}">
                  <a16:creationId xmlns:a16="http://schemas.microsoft.com/office/drawing/2014/main" id="{170DF241-7B93-F62C-8283-A2DC0B0655C8}"/>
                </a:ext>
              </a:extLst>
            </p:cNvPr>
            <p:cNvCxnSpPr>
              <a:cxnSpLocks/>
            </p:cNvCxnSpPr>
            <p:nvPr/>
          </p:nvCxnSpPr>
          <p:spPr>
            <a:xfrm>
              <a:off x="10220850" y="1448704"/>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69C0C91A-118A-781D-3AFD-3FA1E7AF3DE6}"/>
                </a:ext>
              </a:extLst>
            </p:cNvPr>
            <p:cNvSpPr txBox="1"/>
            <p:nvPr/>
          </p:nvSpPr>
          <p:spPr>
            <a:xfrm>
              <a:off x="10220849" y="1440425"/>
              <a:ext cx="1737360" cy="373349"/>
            </a:xfrm>
            <a:prstGeom prst="rect">
              <a:avLst/>
            </a:prstGeom>
            <a:noFill/>
          </p:spPr>
          <p:txBody>
            <a:bodyPr wrap="square" rtlCol="0" anchor="ctr">
              <a:spAutoFit/>
            </a:bodyPr>
            <a:lstStyle/>
            <a:p>
              <a:pPr algn="ctr"/>
              <a:r>
                <a:rPr lang="en-US" sz="2000" b="1" dirty="0">
                  <a:solidFill>
                    <a:srgbClr val="5C8726"/>
                  </a:solidFill>
                </a:rPr>
                <a:t>Agenda: 2 mins</a:t>
              </a:r>
            </a:p>
          </p:txBody>
        </p:sp>
        <p:cxnSp>
          <p:nvCxnSpPr>
            <p:cNvPr id="10" name="Straight Connector 9">
              <a:extLst>
                <a:ext uri="{FF2B5EF4-FFF2-40B4-BE49-F238E27FC236}">
                  <a16:creationId xmlns:a16="http://schemas.microsoft.com/office/drawing/2014/main" id="{7708F17E-D838-2DFA-BB0B-80140F64F8B1}"/>
                </a:ext>
              </a:extLst>
            </p:cNvPr>
            <p:cNvCxnSpPr>
              <a:cxnSpLocks/>
            </p:cNvCxnSpPr>
            <p:nvPr/>
          </p:nvCxnSpPr>
          <p:spPr>
            <a:xfrm>
              <a:off x="10220850" y="1833408"/>
              <a:ext cx="1737360" cy="0"/>
            </a:xfrm>
            <a:prstGeom prst="line">
              <a:avLst/>
            </a:prstGeom>
            <a:ln w="28575">
              <a:solidFill>
                <a:srgbClr val="5C8726"/>
              </a:solidFill>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A84F217-D293-F2FA-F4C3-DBE955AAA2CB}"/>
              </a:ext>
            </a:extLst>
          </p:cNvPr>
          <p:cNvSpPr txBox="1"/>
          <p:nvPr/>
        </p:nvSpPr>
        <p:spPr>
          <a:xfrm>
            <a:off x="6977645" y="6188419"/>
            <a:ext cx="2000235" cy="369331"/>
          </a:xfrm>
          <a:prstGeom prst="rect">
            <a:avLst/>
          </a:prstGeom>
          <a:noFill/>
        </p:spPr>
        <p:txBody>
          <a:bodyPr wrap="square" rtlCol="0">
            <a:spAutoFit/>
          </a:bodyPr>
          <a:lstStyle/>
          <a:p>
            <a:r>
              <a:rPr lang="en-US" b="1" i="1" dirty="0"/>
              <a:t>Carolyn Hayek</a:t>
            </a:r>
          </a:p>
        </p:txBody>
      </p:sp>
      <p:sp>
        <p:nvSpPr>
          <p:cNvPr id="2" name="Rectangle 1">
            <a:extLst>
              <a:ext uri="{FF2B5EF4-FFF2-40B4-BE49-F238E27FC236}">
                <a16:creationId xmlns:a16="http://schemas.microsoft.com/office/drawing/2014/main" id="{1C0D3F7A-A67B-0A94-066E-924D314A31F7}"/>
              </a:ext>
            </a:extLst>
          </p:cNvPr>
          <p:cNvSpPr/>
          <p:nvPr/>
        </p:nvSpPr>
        <p:spPr>
          <a:xfrm>
            <a:off x="1196790" y="2045755"/>
            <a:ext cx="5078505" cy="4218176"/>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28600" marR="0">
              <a:lnSpc>
                <a:spcPct val="107000"/>
              </a:lnSpc>
              <a:spcBef>
                <a:spcPts val="0"/>
              </a:spcBef>
              <a:spcAft>
                <a:spcPts val="800"/>
              </a:spcAft>
            </a:pPr>
            <a:r>
              <a:rPr lang="en-US" sz="2400" b="0" i="0" u="none" strike="noStrike" dirty="0">
                <a:solidFill>
                  <a:schemeClr val="tx1"/>
                </a:solidFill>
                <a:effectLst/>
              </a:rPr>
              <a:t>Our Objective is to learn about Polling and how it is a </a:t>
            </a:r>
            <a:r>
              <a:rPr lang="en-US" sz="2400" dirty="0">
                <a:solidFill>
                  <a:schemeClr val="tx1"/>
                </a:solidFill>
                <a:effectLst/>
                <a:ea typeface="Calibri" panose="020F0502020204030204" pitchFamily="34" charset="0"/>
                <a:cs typeface="Times New Roman" panose="02020603050405020304" pitchFamily="18" charset="0"/>
              </a:rPr>
              <a:t>crucial tool in understanding public opinion and shaping </a:t>
            </a:r>
            <a:r>
              <a:rPr lang="en-US" sz="2400" dirty="0">
                <a:solidFill>
                  <a:schemeClr val="tx1"/>
                </a:solidFill>
                <a:ea typeface="Calibri" panose="020F0502020204030204" pitchFamily="34" charset="0"/>
                <a:cs typeface="Times New Roman" panose="02020603050405020304" pitchFamily="18" charset="0"/>
              </a:rPr>
              <a:t>our </a:t>
            </a:r>
            <a:r>
              <a:rPr lang="en-US" sz="2400" dirty="0">
                <a:solidFill>
                  <a:schemeClr val="tx1"/>
                </a:solidFill>
                <a:effectLst/>
                <a:ea typeface="Calibri" panose="020F0502020204030204" pitchFamily="34" charset="0"/>
                <a:cs typeface="Times New Roman" panose="02020603050405020304" pitchFamily="18" charset="0"/>
              </a:rPr>
              <a:t>US democratic processes </a:t>
            </a:r>
          </a:p>
          <a:p>
            <a:pPr marL="800100" indent="-571500">
              <a:lnSpc>
                <a:spcPct val="107000"/>
              </a:lnSpc>
              <a:spcAft>
                <a:spcPts val="800"/>
              </a:spcAft>
              <a:buFont typeface="Arial" panose="020B0604020202020204" pitchFamily="34" charset="0"/>
              <a:buChar char="•"/>
            </a:pPr>
            <a:r>
              <a:rPr lang="en-US" sz="2400" dirty="0">
                <a:solidFill>
                  <a:schemeClr val="tx1"/>
                </a:solidFill>
                <a:effectLst/>
                <a:ea typeface="Calibri" panose="020F0502020204030204" pitchFamily="34" charset="0"/>
                <a:cs typeface="Times New Roman" panose="02020603050405020304" pitchFamily="18" charset="0"/>
              </a:rPr>
              <a:t>How ar</a:t>
            </a:r>
            <a:r>
              <a:rPr lang="en-US" sz="2400" dirty="0">
                <a:solidFill>
                  <a:schemeClr val="tx1"/>
                </a:solidFill>
                <a:ea typeface="Calibri" panose="020F0502020204030204" pitchFamily="34" charset="0"/>
                <a:cs typeface="Times New Roman" panose="02020603050405020304" pitchFamily="18" charset="0"/>
              </a:rPr>
              <a:t>e polls developed?</a:t>
            </a:r>
          </a:p>
          <a:p>
            <a:pPr marL="800100" indent="-571500">
              <a:lnSpc>
                <a:spcPct val="107000"/>
              </a:lnSpc>
              <a:spcAft>
                <a:spcPts val="800"/>
              </a:spcAft>
              <a:buFont typeface="Arial" panose="020B0604020202020204" pitchFamily="34" charset="0"/>
              <a:buChar char="•"/>
            </a:pPr>
            <a:r>
              <a:rPr lang="en-US" sz="2400" dirty="0">
                <a:solidFill>
                  <a:schemeClr val="tx1"/>
                </a:solidFill>
                <a:ea typeface="Calibri" panose="020F0502020204030204" pitchFamily="34" charset="0"/>
                <a:cs typeface="Times New Roman" panose="02020603050405020304" pitchFamily="18" charset="0"/>
              </a:rPr>
              <a:t>How are polls used?</a:t>
            </a:r>
          </a:p>
          <a:p>
            <a:pPr marL="800100" indent="-571500">
              <a:lnSpc>
                <a:spcPct val="107000"/>
              </a:lnSpc>
              <a:spcAft>
                <a:spcPts val="800"/>
              </a:spcAft>
              <a:buFont typeface="Arial" panose="020B0604020202020204" pitchFamily="34" charset="0"/>
              <a:buChar char="•"/>
            </a:pPr>
            <a:r>
              <a:rPr lang="en-US" sz="2400" dirty="0">
                <a:solidFill>
                  <a:schemeClr val="tx1"/>
                </a:solidFill>
                <a:ea typeface="Calibri" panose="020F0502020204030204" pitchFamily="34" charset="0"/>
                <a:cs typeface="Times New Roman" panose="02020603050405020304" pitchFamily="18" charset="0"/>
              </a:rPr>
              <a:t>How should we think about  Poll results in our elections – candidates and policies?</a:t>
            </a:r>
            <a:endParaRPr lang="en-US" sz="2400" kern="100" dirty="0">
              <a:solidFill>
                <a:schemeClr val="tx1"/>
              </a:solidFill>
              <a:effectLst/>
              <a:ea typeface="Aptos" panose="020B0004020202020204" pitchFamily="34"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D1D5908E-6C49-0482-3BFB-EA5CA3F99184}"/>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6" name="Title 1">
            <a:extLst>
              <a:ext uri="{FF2B5EF4-FFF2-40B4-BE49-F238E27FC236}">
                <a16:creationId xmlns:a16="http://schemas.microsoft.com/office/drawing/2014/main" id="{2C823911-8532-6345-393D-73BF54990C22}"/>
              </a:ext>
            </a:extLst>
          </p:cNvPr>
          <p:cNvSpPr txBox="1">
            <a:spLocks/>
          </p:cNvSpPr>
          <p:nvPr/>
        </p:nvSpPr>
        <p:spPr>
          <a:xfrm>
            <a:off x="987893" y="136525"/>
            <a:ext cx="9899847" cy="779858"/>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schemeClr val="bg1"/>
                </a:solidFill>
                <a:latin typeface="+mn-lt"/>
              </a:rPr>
              <a:t>Panel Objectives: </a:t>
            </a:r>
            <a:r>
              <a:rPr lang="en-US" sz="2800" b="0" i="0" u="none" strike="noStrike" dirty="0">
                <a:solidFill>
                  <a:schemeClr val="bg1"/>
                </a:solidFill>
                <a:effectLst/>
                <a:latin typeface="Calibri" panose="020F0502020204030204" pitchFamily="34" charset="0"/>
              </a:rPr>
              <a:t>Understand Political Polling and how to think about polling as you make electoral decisions</a:t>
            </a:r>
            <a:endParaRPr lang="en-US" sz="2800" b="1" dirty="0">
              <a:solidFill>
                <a:schemeClr val="bg1"/>
              </a:solidFill>
              <a:latin typeface="+mn-lt"/>
            </a:endParaRPr>
          </a:p>
        </p:txBody>
      </p:sp>
      <p:sp>
        <p:nvSpPr>
          <p:cNvPr id="14" name="TextBox 13">
            <a:extLst>
              <a:ext uri="{FF2B5EF4-FFF2-40B4-BE49-F238E27FC236}">
                <a16:creationId xmlns:a16="http://schemas.microsoft.com/office/drawing/2014/main" id="{083A8459-4E5C-8976-8A7E-0954FE0E4AC9}"/>
              </a:ext>
            </a:extLst>
          </p:cNvPr>
          <p:cNvSpPr txBox="1"/>
          <p:nvPr/>
        </p:nvSpPr>
        <p:spPr>
          <a:xfrm>
            <a:off x="435759" y="6382010"/>
            <a:ext cx="6118964" cy="375552"/>
          </a:xfrm>
          <a:prstGeom prst="rect">
            <a:avLst/>
          </a:prstGeom>
          <a:noFill/>
        </p:spPr>
        <p:txBody>
          <a:bodyPr wrap="square">
            <a:spAutoFit/>
          </a:bodyPr>
          <a:lstStyle/>
          <a:p>
            <a:pPr marR="0" lvl="0">
              <a:lnSpc>
                <a:spcPct val="107000"/>
              </a:lnSpc>
              <a:spcBef>
                <a:spcPts val="0"/>
              </a:spcBef>
              <a:spcAft>
                <a:spcPts val="0"/>
              </a:spcAft>
            </a:pPr>
            <a:r>
              <a:rPr lang="en-US" sz="1800" u="none" strike="noStrike" dirty="0">
                <a:effectLst/>
                <a:ea typeface="Lato" panose="020F0502020204030203" pitchFamily="34" charset="0"/>
                <a:cs typeface="Lato" panose="020F0502020204030203" pitchFamily="34" charset="0"/>
              </a:rPr>
              <a:t>AAUW WA Online Website: </a:t>
            </a:r>
            <a:r>
              <a:rPr lang="en-US" sz="1800" u="none" strike="noStrike" dirty="0">
                <a:effectLst/>
                <a:ea typeface="Lato" panose="020F0502020204030203" pitchFamily="34" charset="0"/>
                <a:cs typeface="Lato" panose="020F0502020204030203" pitchFamily="34" charset="0"/>
                <a:hlinkClick r:id="rId2"/>
              </a:rPr>
              <a:t>https://wa-online.aauw.net/</a:t>
            </a:r>
            <a:r>
              <a:rPr lang="en-US" sz="1800" u="none" strike="noStrike" dirty="0">
                <a:effectLst/>
                <a:ea typeface="Lato" panose="020F0502020204030203" pitchFamily="34" charset="0"/>
                <a:cs typeface="Lato" panose="020F0502020204030203" pitchFamily="34" charset="0"/>
              </a:rPr>
              <a:t> </a:t>
            </a:r>
          </a:p>
        </p:txBody>
      </p:sp>
    </p:spTree>
    <p:extLst>
      <p:ext uri="{BB962C8B-B14F-4D97-AF65-F5344CB8AC3E}">
        <p14:creationId xmlns:p14="http://schemas.microsoft.com/office/powerpoint/2010/main" val="1369036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a:extLst>
              <a:ext uri="{FF2B5EF4-FFF2-40B4-BE49-F238E27FC236}">
                <a16:creationId xmlns:a16="http://schemas.microsoft.com/office/drawing/2014/main" id="{5A316625-5335-FB27-8580-2D82111CFEA3}"/>
              </a:ext>
            </a:extLst>
          </p:cNvPr>
          <p:cNvSpPr>
            <a:spLocks noGrp="1"/>
          </p:cNvSpPr>
          <p:nvPr>
            <p:ph sz="half" idx="1"/>
          </p:nvPr>
        </p:nvSpPr>
        <p:spPr>
          <a:xfrm>
            <a:off x="468492" y="746920"/>
            <a:ext cx="4667179" cy="5727587"/>
          </a:xfrm>
        </p:spPr>
        <p:txBody>
          <a:bodyPr>
            <a:noAutofit/>
          </a:bodyPr>
          <a:lstStyle/>
          <a:p>
            <a:pPr marL="0" indent="0">
              <a:buNone/>
            </a:pPr>
            <a:r>
              <a:rPr lang="en-US" sz="2000" b="1" dirty="0"/>
              <a:t>Andrew Baumann, is a Partner, Research with Global Strategy Group. </a:t>
            </a:r>
          </a:p>
          <a:p>
            <a:pPr lvl="1"/>
            <a:r>
              <a:rPr lang="en-US" sz="1200" dirty="0"/>
              <a:t>GSG was f</a:t>
            </a:r>
            <a:r>
              <a:rPr lang="en-US" sz="1200" b="0" i="0" dirty="0">
                <a:solidFill>
                  <a:srgbClr val="000000"/>
                </a:solidFill>
                <a:effectLst/>
              </a:rPr>
              <a:t>ounded in 1995, Global Strategy Group (GSG) began as a Democratic polling firm. Over two and a half decades, the firm has evolved into a full-service research, public affairs, and communications agency. </a:t>
            </a:r>
          </a:p>
          <a:p>
            <a:pPr algn="l"/>
            <a:r>
              <a:rPr lang="en-US" sz="1600" b="0" i="0" dirty="0">
                <a:solidFill>
                  <a:srgbClr val="000000"/>
                </a:solidFill>
                <a:effectLst/>
              </a:rPr>
              <a:t>Named one of the “</a:t>
            </a:r>
            <a:r>
              <a:rPr lang="en-US" sz="1600" b="0" i="0" u="none" strike="noStrike" dirty="0">
                <a:solidFill>
                  <a:srgbClr val="000000"/>
                </a:solidFill>
                <a:effectLst/>
                <a:hlinkClick r:id="rId2"/>
              </a:rPr>
              <a:t>winners</a:t>
            </a:r>
            <a:r>
              <a:rPr lang="en-US" sz="1600" b="0" i="0" dirty="0">
                <a:solidFill>
                  <a:srgbClr val="000000"/>
                </a:solidFill>
                <a:effectLst/>
              </a:rPr>
              <a:t>” of the 2022 elections in Colorado and praised by the media for his “</a:t>
            </a:r>
            <a:r>
              <a:rPr lang="en-US" sz="1600" b="0" i="0" u="none" strike="noStrike" dirty="0">
                <a:solidFill>
                  <a:srgbClr val="000000"/>
                </a:solidFill>
                <a:effectLst/>
                <a:hlinkClick r:id="rId3"/>
              </a:rPr>
              <a:t>remarkably accurate</a:t>
            </a:r>
            <a:r>
              <a:rPr lang="en-US" sz="1600" b="0" i="0" dirty="0">
                <a:solidFill>
                  <a:srgbClr val="000000"/>
                </a:solidFill>
                <a:effectLst/>
              </a:rPr>
              <a:t>” polling, Andrew Baumann began his career as a physicist before deciding to give up supercolliders for Senate campaigns. Since becoming a strategist and pollster nearly two decades ago, he has provided research and strategic advice to political campaigns, issue advocacy organizations, unions, and foundations.</a:t>
            </a:r>
          </a:p>
          <a:p>
            <a:pPr algn="l"/>
            <a:r>
              <a:rPr lang="en-US" sz="1600" b="0" i="0" dirty="0">
                <a:solidFill>
                  <a:srgbClr val="000000"/>
                </a:solidFill>
                <a:effectLst/>
              </a:rPr>
              <a:t>Over the past decade and a half, Andrew has helped elect or re-elect Senators John Hickenlooper, Michael Bennet, Jacky Rosen, Catherine Cortez Masto, Gary Peters, Debbie Stabenow, Tammy Baldwin, and Tom Udall.</a:t>
            </a:r>
          </a:p>
          <a:p>
            <a:r>
              <a:rPr lang="en-US" sz="1600" b="0" i="0" dirty="0">
                <a:solidFill>
                  <a:srgbClr val="000000"/>
                </a:solidFill>
                <a:effectLst/>
              </a:rPr>
              <a:t>In 2024</a:t>
            </a:r>
            <a:r>
              <a:rPr lang="en-US" sz="1600" dirty="0">
                <a:solidFill>
                  <a:srgbClr val="000000"/>
                </a:solidFill>
              </a:rPr>
              <a:t> </a:t>
            </a:r>
            <a:r>
              <a:rPr lang="en-US" sz="1600" b="0" i="0" dirty="0">
                <a:solidFill>
                  <a:srgbClr val="000000"/>
                </a:solidFill>
                <a:effectLst/>
              </a:rPr>
              <a:t>Andrew helped guide Democrats to victory in four of his five Frontline races: Senator Jacky Rosen (NV), Congressman Gabe Vasquez (NM-02), Congresswoman-elect Kristen McDonald Rivet, and Congresswoman Hilary Scholten (MI-03). </a:t>
            </a:r>
            <a:endParaRPr lang="en-US" sz="1600" dirty="0"/>
          </a:p>
        </p:txBody>
      </p:sp>
      <p:sp>
        <p:nvSpPr>
          <p:cNvPr id="3" name="Content Placeholder 2">
            <a:extLst>
              <a:ext uri="{FF2B5EF4-FFF2-40B4-BE49-F238E27FC236}">
                <a16:creationId xmlns:a16="http://schemas.microsoft.com/office/drawing/2014/main" id="{D1685E98-38D7-D4D8-A5BB-651F8D780CA3}"/>
              </a:ext>
            </a:extLst>
          </p:cNvPr>
          <p:cNvSpPr>
            <a:spLocks noGrp="1"/>
          </p:cNvSpPr>
          <p:nvPr>
            <p:ph sz="half" idx="2"/>
          </p:nvPr>
        </p:nvSpPr>
        <p:spPr>
          <a:xfrm>
            <a:off x="7590244" y="812805"/>
            <a:ext cx="4339486" cy="5908670"/>
          </a:xfrm>
        </p:spPr>
        <p:txBody>
          <a:bodyPr>
            <a:normAutofit/>
          </a:bodyPr>
          <a:lstStyle/>
          <a:p>
            <a:pPr algn="l"/>
            <a:r>
              <a:rPr lang="en-US" sz="1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addition to his political work, Andrew has also polled for numerous advocacy groups with a particular focus on climate, clean energy and conservation issues, having worked with LCV, Environmental Defense Fund, Climate Power, the Sierra Club, and many others. His work in 2020 was instrumental in helping convince Joe Biden to make climate a centerpiece of his campaign and embrace a more ambitious climate plan.</a:t>
            </a:r>
          </a:p>
          <a:p>
            <a:pPr algn="l"/>
            <a:r>
              <a:rPr lang="en-US" sz="1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Andrew also served as pollster and strategist for the National Education Association for over a decade, working with NEA and its affiliates in Virginia, Colorado, and Michigan on a range of issues, but with a particular focus on helping the union understand how to recruit and retain more members.</a:t>
            </a:r>
          </a:p>
          <a:p>
            <a:pPr algn="l"/>
            <a:r>
              <a:rPr lang="en-US" sz="1600" b="0"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With degrees in Physics and Engineering from MIT and Stanford, Andrew also has extensive experience working with data scientists to develop new methodologies and implement innovative analytical data solutions for clients.</a:t>
            </a:r>
          </a:p>
          <a:p>
            <a:endParaRPr lang="en-US" sz="16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3F4FBDD1-FC97-9B50-D2E4-277F80EF1D42}"/>
              </a:ext>
            </a:extLst>
          </p:cNvPr>
          <p:cNvSpPr>
            <a:spLocks noGrp="1"/>
          </p:cNvSpPr>
          <p:nvPr>
            <p:ph type="sldNum" sz="quarter" idx="12"/>
          </p:nvPr>
        </p:nvSpPr>
        <p:spPr/>
        <p:txBody>
          <a:bodyPr/>
          <a:lstStyle/>
          <a:p>
            <a:r>
              <a:rPr lang="en-US"/>
              <a:t>			</a:t>
            </a:r>
            <a:fld id="{DA516836-7B0A-4232-85DA-EF834C24291B}" type="slidenum">
              <a:rPr lang="en-US" smtClean="0"/>
              <a:pPr/>
              <a:t>9</a:t>
            </a:fld>
            <a:endParaRPr lang="en-US" dirty="0"/>
          </a:p>
        </p:txBody>
      </p:sp>
      <p:cxnSp>
        <p:nvCxnSpPr>
          <p:cNvPr id="16" name="Straight Connector 15">
            <a:extLst>
              <a:ext uri="{FF2B5EF4-FFF2-40B4-BE49-F238E27FC236}">
                <a16:creationId xmlns:a16="http://schemas.microsoft.com/office/drawing/2014/main" id="{7AFE535B-A66A-01C7-9BB1-2F9DE1C265DA}"/>
              </a:ext>
            </a:extLst>
          </p:cNvPr>
          <p:cNvCxnSpPr>
            <a:cxnSpLocks/>
          </p:cNvCxnSpPr>
          <p:nvPr/>
        </p:nvCxnSpPr>
        <p:spPr>
          <a:xfrm>
            <a:off x="0" y="383493"/>
            <a:ext cx="12200708" cy="0"/>
          </a:xfrm>
          <a:prstGeom prst="line">
            <a:avLst/>
          </a:prstGeom>
          <a:ln w="38100">
            <a:solidFill>
              <a:srgbClr val="5C8726"/>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EBF8D26B-FDEA-7D72-E126-68B2F8A7FFC9}"/>
              </a:ext>
            </a:extLst>
          </p:cNvPr>
          <p:cNvSpPr txBox="1">
            <a:spLocks/>
          </p:cNvSpPr>
          <p:nvPr/>
        </p:nvSpPr>
        <p:spPr>
          <a:xfrm>
            <a:off x="187971" y="100595"/>
            <a:ext cx="11274736" cy="565795"/>
          </a:xfrm>
          <a:prstGeom prst="roundRect">
            <a:avLst/>
          </a:prstGeom>
          <a:solidFill>
            <a:srgbClr val="16497C"/>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br>
              <a:rPr lang="en-US" altLang="en-US" sz="3200" b="1" dirty="0">
                <a:solidFill>
                  <a:schemeClr val="bg1"/>
                </a:solidFill>
                <a:ea typeface="Times New Roman" panose="02020603050405020304" pitchFamily="18" charset="0"/>
                <a:hlinkClick r:id="rId4">
                  <a:extLst>
                    <a:ext uri="{A12FA001-AC4F-418D-AE19-62706E023703}">
                      <ahyp:hlinkClr xmlns:ahyp="http://schemas.microsoft.com/office/drawing/2018/hyperlinkcolor" val="tx"/>
                    </a:ext>
                  </a:extLst>
                </a:hlinkClick>
              </a:rPr>
            </a:br>
            <a:br>
              <a:rPr lang="en-US" altLang="en-US" sz="3200" b="1" dirty="0">
                <a:solidFill>
                  <a:schemeClr val="bg1"/>
                </a:solidFill>
                <a:ea typeface="Times New Roman" panose="02020603050405020304" pitchFamily="18" charset="0"/>
                <a:hlinkClick r:id="rId4">
                  <a:extLst>
                    <a:ext uri="{A12FA001-AC4F-418D-AE19-62706E023703}">
                      <ahyp:hlinkClr xmlns:ahyp="http://schemas.microsoft.com/office/drawing/2018/hyperlinkcolor" val="tx"/>
                    </a:ext>
                  </a:extLst>
                </a:hlinkClick>
              </a:rPr>
            </a:br>
            <a:r>
              <a:rPr lang="en-US" altLang="en-US" sz="3200" b="1" dirty="0">
                <a:solidFill>
                  <a:schemeClr val="bg1"/>
                </a:solidFill>
                <a:ea typeface="Times New Roman" panose="02020603050405020304" pitchFamily="18" charset="0"/>
              </a:rPr>
              <a:t>Who is Andrew Baumann?</a:t>
            </a:r>
            <a:br>
              <a:rPr lang="en-US" altLang="en-US" sz="3200" b="1" dirty="0">
                <a:solidFill>
                  <a:schemeClr val="bg1"/>
                </a:solidFill>
                <a:ea typeface="Times New Roman" panose="02020603050405020304" pitchFamily="18" charset="0"/>
              </a:rPr>
            </a:br>
            <a:r>
              <a:rPr lang="en-US" sz="3200" b="1" dirty="0">
                <a:solidFill>
                  <a:schemeClr val="bg1"/>
                </a:solidFill>
                <a:ea typeface="Lato" panose="020F0502020204030203" pitchFamily="34" charset="0"/>
                <a:cs typeface="Lato" panose="020F0502020204030203" pitchFamily="34" charset="0"/>
              </a:rPr>
              <a:t>      </a:t>
            </a:r>
            <a:br>
              <a:rPr lang="en-US" sz="3200" b="1" dirty="0">
                <a:solidFill>
                  <a:schemeClr val="bg1"/>
                </a:solidFill>
                <a:ea typeface="Lato" panose="020F0502020204030203" pitchFamily="34" charset="0"/>
                <a:cs typeface="Lato" panose="020F0502020204030203" pitchFamily="34" charset="0"/>
              </a:rPr>
            </a:br>
            <a:endParaRPr lang="en-US" sz="3200" b="1" dirty="0">
              <a:solidFill>
                <a:schemeClr val="bg1"/>
              </a:solidFill>
            </a:endParaRPr>
          </a:p>
        </p:txBody>
      </p:sp>
      <p:pic>
        <p:nvPicPr>
          <p:cNvPr id="1026" name="Picture 2">
            <a:extLst>
              <a:ext uri="{FF2B5EF4-FFF2-40B4-BE49-F238E27FC236}">
                <a16:creationId xmlns:a16="http://schemas.microsoft.com/office/drawing/2014/main" id="{E74F4229-8A24-9DB9-8E2D-534046198A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7565" y="2304789"/>
            <a:ext cx="2492679" cy="232984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38EBA243-71ED-8A6C-712C-B73470A25377}"/>
              </a:ext>
            </a:extLst>
          </p:cNvPr>
          <p:cNvSpPr txBox="1"/>
          <p:nvPr/>
        </p:nvSpPr>
        <p:spPr>
          <a:xfrm>
            <a:off x="8453620" y="6345271"/>
            <a:ext cx="3197790" cy="369332"/>
          </a:xfrm>
          <a:prstGeom prst="rect">
            <a:avLst/>
          </a:prstGeom>
          <a:noFill/>
        </p:spPr>
        <p:txBody>
          <a:bodyPr wrap="square" rtlCol="0">
            <a:spAutoFit/>
          </a:bodyPr>
          <a:lstStyle/>
          <a:p>
            <a:r>
              <a:rPr lang="en-US" b="1" dirty="0">
                <a:solidFill>
                  <a:schemeClr val="accent6"/>
                </a:solidFill>
              </a:rPr>
              <a:t>Melissa Johnsen 2 min</a:t>
            </a:r>
          </a:p>
        </p:txBody>
      </p:sp>
    </p:spTree>
    <p:extLst>
      <p:ext uri="{BB962C8B-B14F-4D97-AF65-F5344CB8AC3E}">
        <p14:creationId xmlns:p14="http://schemas.microsoft.com/office/powerpoint/2010/main" val="2150920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99336</TotalTime>
  <Words>2206</Words>
  <Application>Microsoft Macintosh PowerPoint</Application>
  <PresentationFormat>Widescreen</PresentationFormat>
  <Paragraphs>248</Paragraphs>
  <Slides>23</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Aptos</vt:lpstr>
      <vt:lpstr>Arial</vt:lpstr>
      <vt:lpstr>Calibri</vt:lpstr>
      <vt:lpstr>Calibri Light</vt:lpstr>
      <vt:lpstr>Lato</vt:lpstr>
      <vt:lpstr>Noto Sans Symbols</vt:lpstr>
      <vt:lpstr>Open Sans</vt:lpstr>
      <vt:lpstr>Tahoma</vt:lpstr>
      <vt:lpstr>var(--artdeco-reset-typography-font-family-sans)</vt:lpstr>
      <vt:lpstr>Office Theme</vt:lpstr>
      <vt:lpstr>PowerPoint Presentation</vt:lpstr>
      <vt:lpstr>Agenda</vt:lpstr>
      <vt:lpstr>PowerPoint Presentation</vt:lpstr>
      <vt:lpstr>  Carolyn Hayek– Facilitator        </vt:lpstr>
      <vt:lpstr>  Dorothy McBride – Call to Action AAUW WA Online – Public Policy Committee, Member;                                     WA State Public Policy Committee        </vt:lpstr>
      <vt:lpstr>PowerPoint Presentation</vt:lpstr>
      <vt:lpstr>Land Acknowledgement</vt:lpstr>
      <vt:lpstr>PowerPoint Presentation</vt:lpstr>
      <vt:lpstr>PowerPoint Presentation</vt:lpstr>
      <vt:lpstr>PowerPoint Presentation</vt:lpstr>
      <vt:lpstr>PowerPoint Presentation</vt:lpstr>
      <vt:lpstr>PowerPoint Presentation</vt:lpstr>
      <vt:lpstr>PowerPoint Presentation</vt:lpstr>
      <vt:lpstr> Call to Action: Learn, Advocate &amp; Action – Public Policy Advocacy</vt:lpstr>
      <vt:lpstr>PowerPoint Presentation</vt:lpstr>
      <vt:lpstr>PowerPoint Presentation</vt:lpstr>
      <vt:lpstr>Thank you!</vt:lpstr>
      <vt:lpstr>PowerPoint Presentation</vt:lpstr>
      <vt:lpstr>Background Resources</vt:lpstr>
      <vt:lpstr>Bios: AAUW WA Online Leadership</vt:lpstr>
      <vt:lpstr>Kelvie Comer - AAUW Washington State Online President</vt:lpstr>
      <vt:lpstr>Carolyn Hayek - AAUW WA Lake Washington Branch President</vt:lpstr>
      <vt:lpstr>  Dorothy McBride – Take Action!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Dobbs Decision: The Earthquake Supreme Court Decision that has Rocked a Nation</dc:title>
  <dc:creator>Melissa Johnsen</dc:creator>
  <cp:lastModifiedBy>Dorothy</cp:lastModifiedBy>
  <cp:revision>942</cp:revision>
  <cp:lastPrinted>2024-08-29T16:16:25Z</cp:lastPrinted>
  <dcterms:created xsi:type="dcterms:W3CDTF">2022-08-25T21:01:17Z</dcterms:created>
  <dcterms:modified xsi:type="dcterms:W3CDTF">2025-03-25T18:05:30Z</dcterms:modified>
</cp:coreProperties>
</file>